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9" r:id="rId3"/>
    <p:sldId id="288" r:id="rId4"/>
    <p:sldId id="257" r:id="rId5"/>
    <p:sldId id="259" r:id="rId6"/>
    <p:sldId id="260" r:id="rId7"/>
    <p:sldId id="262" r:id="rId8"/>
    <p:sldId id="261" r:id="rId9"/>
    <p:sldId id="266" r:id="rId10"/>
    <p:sldId id="265" r:id="rId11"/>
    <p:sldId id="267" r:id="rId12"/>
    <p:sldId id="269" r:id="rId13"/>
    <p:sldId id="268" r:id="rId14"/>
    <p:sldId id="270" r:id="rId15"/>
    <p:sldId id="274" r:id="rId16"/>
    <p:sldId id="271" r:id="rId17"/>
    <p:sldId id="272" r:id="rId18"/>
    <p:sldId id="275" r:id="rId19"/>
    <p:sldId id="276" r:id="rId20"/>
    <p:sldId id="277" r:id="rId21"/>
    <p:sldId id="278" r:id="rId22"/>
    <p:sldId id="290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AE2"/>
    <a:srgbClr val="2683C6"/>
    <a:srgbClr val="9DC3E6"/>
    <a:srgbClr val="B6D2EC"/>
    <a:srgbClr val="C6DCF0"/>
    <a:srgbClr val="BFDDAB"/>
    <a:srgbClr val="A9D18E"/>
    <a:srgbClr val="FB97C9"/>
    <a:srgbClr val="FCB6D9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4"/>
  </p:normalViewPr>
  <p:slideViewPr>
    <p:cSldViewPr snapToGrid="0">
      <p:cViewPr varScale="1">
        <p:scale>
          <a:sx n="119" d="100"/>
          <a:sy n="119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0C2AA2-B56F-47C5-A3CF-5478047687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64E7C8-C422-47B5-BBFC-88A5E5943B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FF8C1-ACD0-4FA5-9211-0EF78F9F1430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1AA0F-20B5-48D0-A808-EABBCF5585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214F9-7A86-439C-AA11-9BA173FC76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DDCD6-2611-4BAA-A69C-9D84ED1B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42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851D8-82E1-469D-9153-D7FABAC70752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6B154-AD0E-4F45-AAAF-66D283C60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5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B154-AD0E-4F45-AAAF-66D283C60B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B154-AD0E-4F45-AAAF-66D283C60B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29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B154-AD0E-4F45-AAAF-66D283C60B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0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B154-AD0E-4F45-AAAF-66D283C60B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17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B154-AD0E-4F45-AAAF-66D283C60B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85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B154-AD0E-4F45-AAAF-66D283C60B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28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B154-AD0E-4F45-AAAF-66D283C60B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1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A0D7-8822-4EE7-8D57-055115156DE4}" type="datetime1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70F1FD9D-1DBF-4E67-BE33-7EF7FF6CCC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59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BC9C-0138-4B4F-BE4A-97218BEBF672}" type="datetime1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6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D002-BDD5-49D7-A397-BF8B9CBF9ACC}" type="datetime1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8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15609"/>
            <a:ext cx="10058400" cy="843928"/>
          </a:xfrm>
        </p:spPr>
        <p:txBody>
          <a:bodyPr>
            <a:normAutofit/>
          </a:bodyPr>
          <a:lstStyle>
            <a:lvl1pPr marL="0">
              <a:defRPr sz="6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13720"/>
            <a:ext cx="10058400" cy="483769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16F-8F88-486A-923A-CE0B23BDC414}" type="datetime1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70F1FD9D-1DBF-4E67-BE33-7EF7FF6CCC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4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CFDF-8DFA-42AC-973B-7EAF5B21A2DA}" type="datetime1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1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960B-352A-4472-88CA-D1A3D365E114}" type="datetime1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9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DE47-2913-4317-815D-5757DFE588CE}" type="datetime1">
              <a:rPr lang="en-US" smtClean="0"/>
              <a:t>8/19/20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7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6208-73F8-4F91-9C8A-1A5EAFF0E119}" type="datetime1">
              <a:rPr lang="en-US" smtClean="0"/>
              <a:t>8/19/20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6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2741-707E-4300-BEA1-DD26F91F8952}" type="datetime1">
              <a:rPr lang="en-US" smtClean="0"/>
              <a:t>8/19/20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8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9EFFEDC-95C7-43F7-ADE1-E01F58157360}" type="datetime1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F1FD9D-1DBF-4E67-BE33-7EF7FF6C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6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CBFB-08BD-4B60-A8A4-C6E3284C1AFD}" type="datetime1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0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2F48BF-0D92-4BF0-9999-B7808065EC41}" type="datetime1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F1FD9D-1DBF-4E67-BE33-7EF7FF6CCC9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47155" y="106451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3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6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Tx/>
        <a:buSzPct val="100000"/>
        <a:buFont typeface="Arial" panose="020B0604020202020204" pitchFamily="34" charset="0"/>
        <a:buChar char="•"/>
        <a:defRPr sz="3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1.png"/><Relationship Id="rId7" Type="http://schemas.openxmlformats.org/officeDocument/2006/relationships/image" Target="../media/image350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40.png"/><Relationship Id="rId11" Type="http://schemas.openxmlformats.org/officeDocument/2006/relationships/image" Target="../media/image26.png"/><Relationship Id="rId5" Type="http://schemas.openxmlformats.org/officeDocument/2006/relationships/image" Target="../media/image330.png"/><Relationship Id="rId10" Type="http://schemas.openxmlformats.org/officeDocument/2006/relationships/image" Target="../media/image38.png"/><Relationship Id="rId9" Type="http://schemas.openxmlformats.org/officeDocument/2006/relationships/image" Target="../media/image371.png"/><Relationship Id="rId14" Type="http://schemas.openxmlformats.org/officeDocument/2006/relationships/image" Target="../media/image4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7" Type="http://schemas.openxmlformats.org/officeDocument/2006/relationships/image" Target="../media/image3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3.jpg"/><Relationship Id="rId5" Type="http://schemas.openxmlformats.org/officeDocument/2006/relationships/image" Target="../media/image410.png"/><Relationship Id="rId10" Type="http://schemas.openxmlformats.org/officeDocument/2006/relationships/image" Target="../media/image52.png"/><Relationship Id="rId9" Type="http://schemas.openxmlformats.org/officeDocument/2006/relationships/image" Target="../media/image4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D343A-261E-4BC7-84F2-EA9660117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329404"/>
            <a:ext cx="10058400" cy="2386920"/>
          </a:xfrm>
        </p:spPr>
        <p:txBody>
          <a:bodyPr anchor="t">
            <a:noAutofit/>
          </a:bodyPr>
          <a:lstStyle/>
          <a:p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Numerical Calculations of Finite Key Rate for General Quantum Key Distribution Protocols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46199-9F94-4358-96D5-4B7021F73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3816991"/>
            <a:ext cx="10058400" cy="481336"/>
          </a:xfrm>
        </p:spPr>
        <p:txBody>
          <a:bodyPr/>
          <a:lstStyle/>
          <a:p>
            <a:r>
              <a:rPr lang="en-US" dirty="0"/>
              <a:t>Ian George, Jie Lin, Norbert </a:t>
            </a:r>
            <a:r>
              <a:rPr lang="en-US" dirty="0" err="1"/>
              <a:t>LÜTkenhaus</a:t>
            </a:r>
            <a:endParaRPr lang="en-US" dirty="0"/>
          </a:p>
        </p:txBody>
      </p:sp>
      <p:pic>
        <p:nvPicPr>
          <p:cNvPr id="4" name="Graphic 3" descr="Key">
            <a:extLst>
              <a:ext uri="{FF2B5EF4-FFF2-40B4-BE49-F238E27FC236}">
                <a16:creationId xmlns:a16="http://schemas.microsoft.com/office/drawing/2014/main" id="{2BBB7913-F174-4859-8BA2-01371D7F6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9356" y="2620721"/>
            <a:ext cx="1922728" cy="1873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DC6B7-5CE3-4DC6-8597-128C011087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211" y="5182923"/>
            <a:ext cx="1570873" cy="1026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6BBABC-1375-48DC-8064-FF27ECCB5F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817" y="5179056"/>
            <a:ext cx="2656114" cy="103078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F2D91-88D3-4FA4-9AF8-DAD7E731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z="1600" smtClean="0"/>
              <a:t>1</a:t>
            </a:fld>
            <a:endParaRPr lang="en-US" sz="160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281DD8B-CBE7-4D93-BB79-A59E73D59C00}"/>
              </a:ext>
            </a:extLst>
          </p:cNvPr>
          <p:cNvSpPr txBox="1">
            <a:spLocks/>
          </p:cNvSpPr>
          <p:nvPr/>
        </p:nvSpPr>
        <p:spPr>
          <a:xfrm>
            <a:off x="1097280" y="4366051"/>
            <a:ext cx="10058400" cy="481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arXiv:2004.11865</a:t>
            </a:r>
          </a:p>
        </p:txBody>
      </p:sp>
    </p:spTree>
    <p:extLst>
      <p:ext uri="{BB962C8B-B14F-4D97-AF65-F5344CB8AC3E}">
        <p14:creationId xmlns:p14="http://schemas.microsoft.com/office/powerpoint/2010/main" val="27616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37"/>
    </mc:Choice>
    <mc:Fallback xmlns="">
      <p:transition spd="slow" advTm="1683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9056038-3ADD-440A-BC2B-7DCC554A85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66800" y="204376"/>
                <a:ext cx="10058400" cy="84392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The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-Securely Filtered States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9056038-3ADD-440A-BC2B-7DCC554A8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6800" y="204376"/>
                <a:ext cx="10058400" cy="843928"/>
              </a:xfrm>
              <a:blipFill>
                <a:blip r:embed="rId4"/>
                <a:stretch>
                  <a:fillRect l="-3212" t="-28261" r="-727" b="-44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A close up of a clock&#10;&#10;Description automatically generated">
            <a:extLst>
              <a:ext uri="{FF2B5EF4-FFF2-40B4-BE49-F238E27FC236}">
                <a16:creationId xmlns:a16="http://schemas.microsoft.com/office/drawing/2014/main" id="{B90A454A-9281-4D2E-9F95-30BAB4FDD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754" y="1126380"/>
            <a:ext cx="7634750" cy="27305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97074-D578-4C74-8F7B-77F3E53E7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A3E5E8-853B-4F6F-8D24-90E736CC5D5F}"/>
                  </a:ext>
                </a:extLst>
              </p:cNvPr>
              <p:cNvSpPr txBox="1"/>
              <p:nvPr/>
            </p:nvSpPr>
            <p:spPr>
              <a:xfrm>
                <a:off x="963965" y="3978261"/>
                <a:ext cx="10264066" cy="54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Assuming </a:t>
                </a:r>
                <a:r>
                  <a:rPr lang="en-US" sz="2800" dirty="0" err="1"/>
                  <a:t>i.i.d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 input, by law of large numbers: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A3E5E8-853B-4F6F-8D24-90E736CC5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65" y="3978261"/>
                <a:ext cx="10264066" cy="541110"/>
              </a:xfrm>
              <a:prstGeom prst="rect">
                <a:avLst/>
              </a:prstGeom>
              <a:blipFill>
                <a:blip r:embed="rId6"/>
                <a:stretch>
                  <a:fillRect l="-1188" t="-7955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393AD7F-EC98-434F-9400-863020989B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8937" y="4588755"/>
            <a:ext cx="7774121" cy="827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933E39-4102-4B8A-81D6-9AD2C92BA6B6}"/>
                  </a:ext>
                </a:extLst>
              </p:cNvPr>
              <p:cNvSpPr txBox="1"/>
              <p:nvPr/>
            </p:nvSpPr>
            <p:spPr>
              <a:xfrm>
                <a:off x="963965" y="5351098"/>
                <a:ext cx="1026406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𝒬</m:t>
                    </m:r>
                  </m:oMath>
                </a14:m>
                <a:r>
                  <a:rPr lang="en-US" sz="2800" dirty="0"/>
                  <a:t> is the acceptance set and        is the measurement channel of the joint POVM.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933E39-4102-4B8A-81D6-9AD2C92BA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65" y="5351098"/>
                <a:ext cx="10264066" cy="954107"/>
              </a:xfrm>
              <a:prstGeom prst="rect">
                <a:avLst/>
              </a:prstGeom>
              <a:blipFill>
                <a:blip r:embed="rId8"/>
                <a:stretch>
                  <a:fillRect l="-1188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875030D-9E49-4B27-92A9-292340F707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8004" y="5351098"/>
            <a:ext cx="550506" cy="82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9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90"/>
    </mc:Choice>
    <mc:Fallback xmlns="">
      <p:transition spd="slow" advTm="5499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FD27-E7A8-4E81-A126-42C40BE87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Tightening the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BA0002-1E6E-4FFC-A364-F28C3DFE4D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13720"/>
                <a:ext cx="10058400" cy="32227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set is not optimal: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𝑃𝐸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fun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dirty="0"/>
                  <a:t>For two-outcome POVM, </a:t>
                </a:r>
                <a:r>
                  <a:rPr lang="en-US" dirty="0" err="1"/>
                  <a:t>Hoeffding</a:t>
                </a:r>
                <a:r>
                  <a:rPr lang="en-US" dirty="0"/>
                  <a:t> inequality tightens the bound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dirty="0"/>
                  <a:t>Coarse-graining can improve the bound in some cases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BA0002-1E6E-4FFC-A364-F28C3DFE4D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13720"/>
                <a:ext cx="10058400" cy="3222769"/>
              </a:xfrm>
              <a:blipFill>
                <a:blip r:embed="rId5"/>
                <a:stretch>
                  <a:fillRect l="-2303" t="-3788" b="-3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76D0D-E58E-4AB6-82B5-90252615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C433D-98EF-4198-8B81-5F58DFB19C5B}"/>
              </a:ext>
            </a:extLst>
          </p:cNvPr>
          <p:cNvSpPr txBox="1"/>
          <p:nvPr/>
        </p:nvSpPr>
        <p:spPr>
          <a:xfrm>
            <a:off x="1097280" y="4771933"/>
            <a:ext cx="10115202" cy="1231106"/>
          </a:xfrm>
          <a:prstGeom prst="rect">
            <a:avLst/>
          </a:prstGeom>
          <a:noFill/>
          <a:ln w="38100">
            <a:solidFill>
              <a:srgbClr val="2683C6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683C6"/>
                </a:solidFill>
              </a:rPr>
              <a:t>Problem: </a:t>
            </a:r>
            <a:r>
              <a:rPr lang="en-US" sz="3600" dirty="0"/>
              <a:t>Throwing out information helps Alice and Bob be more secure?</a:t>
            </a:r>
            <a:endParaRPr lang="en-US" sz="3600" dirty="0">
              <a:solidFill>
                <a:srgbClr val="2683C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A72B8C-9848-4DC4-8589-57A0EC8B2653}"/>
              </a:ext>
            </a:extLst>
          </p:cNvPr>
          <p:cNvSpPr/>
          <p:nvPr/>
        </p:nvSpPr>
        <p:spPr>
          <a:xfrm rot="21253189">
            <a:off x="5215999" y="4900798"/>
            <a:ext cx="4219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course not!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7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51"/>
    </mc:Choice>
    <mc:Fallback xmlns="">
      <p:transition spd="slow" advTm="55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2D8DB-4E48-457F-BBAC-A2F25FB1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89" y="2377062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Multiple Coarse-</a:t>
            </a:r>
            <a:r>
              <a:rPr lang="en-US" sz="3600" dirty="0" err="1">
                <a:solidFill>
                  <a:srgbClr val="FFFFFF"/>
                </a:solidFill>
              </a:rPr>
              <a:t>Grainings</a:t>
            </a:r>
            <a:r>
              <a:rPr lang="en-US" sz="3600" dirty="0">
                <a:solidFill>
                  <a:srgbClr val="FFFFFF"/>
                </a:solidFill>
              </a:rPr>
              <a:t> Pictorially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AA2B3-D028-4316-AC9B-D60EEC86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F1FD9D-1DBF-4E67-BE33-7EF7FF6CCC93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22713C-0554-4CC6-B93D-F5B110ACA9A2}"/>
                  </a:ext>
                </a:extLst>
              </p:cNvPr>
              <p:cNvSpPr txBox="1"/>
              <p:nvPr/>
            </p:nvSpPr>
            <p:spPr>
              <a:xfrm>
                <a:off x="6093157" y="6282130"/>
                <a:ext cx="4607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Assumes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𝒬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22713C-0554-4CC6-B93D-F5B110ACA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157" y="6282130"/>
                <a:ext cx="4607510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BD872C-0D49-4916-A0ED-6BF36F0F0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467" y="237408"/>
            <a:ext cx="7132824" cy="601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2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33"/>
    </mc:Choice>
    <mc:Fallback xmlns="">
      <p:transition spd="slow" advTm="6243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B1569-EF61-4182-9547-EFF48477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 Coarse-</a:t>
            </a:r>
            <a:r>
              <a:rPr lang="en-US" dirty="0" err="1"/>
              <a:t>Grainings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F1597-1D96-466A-9935-1546A328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D7E4F5-6DF6-4EDE-8B04-60E18B47B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394829"/>
            <a:ext cx="10058400" cy="4254954"/>
          </a:xfrm>
          <a:prstGeom prst="rect">
            <a:avLst/>
          </a:prstGeom>
          <a:solidFill>
            <a:srgbClr val="E9E9F3"/>
          </a:solidFill>
        </p:spPr>
      </p:pic>
    </p:spTree>
    <p:extLst>
      <p:ext uri="{BB962C8B-B14F-4D97-AF65-F5344CB8AC3E}">
        <p14:creationId xmlns:p14="http://schemas.microsoft.com/office/powerpoint/2010/main" val="176331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57"/>
    </mc:Choice>
    <mc:Fallback xmlns="">
      <p:transition spd="slow" advTm="4365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4364B-D57D-4D5B-8D6B-4223345B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3C560-FD16-4C96-BB6F-DAB966923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Renner Finite Size Security Framework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Extension of Numerical Method to Finite Size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Examples of Our Numerical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D85E3-245C-43D9-992C-A7CF8DC0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z="1600" smtClean="0"/>
              <a:t>14</a:t>
            </a:fld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0"/>
    </mc:Choice>
    <mc:Fallback xmlns="">
      <p:transition spd="slow" advTm="11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3884-EE40-4528-AAF6-EBC8D8519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Asymptotic Key Rate Algorithm [3]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2CB367-ED8B-4D81-9CF0-B342E8E1E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13720"/>
                <a:ext cx="10058400" cy="13577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0" dirty="0"/>
                  <a:t>Asymptotic Key Rate: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𝐸𝐶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2CB367-ED8B-4D81-9CF0-B342E8E1E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13720"/>
                <a:ext cx="10058400" cy="1357762"/>
              </a:xfrm>
              <a:blipFill>
                <a:blip r:embed="rId5"/>
                <a:stretch>
                  <a:fillRect l="-2303" t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7FADC-0DFD-44B4-808A-0934328F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A6CE90-FF27-49B2-80F0-5E94A3BA942B}"/>
              </a:ext>
            </a:extLst>
          </p:cNvPr>
          <p:cNvSpPr/>
          <p:nvPr/>
        </p:nvSpPr>
        <p:spPr>
          <a:xfrm>
            <a:off x="4410635" y="1810871"/>
            <a:ext cx="2241177" cy="860611"/>
          </a:xfrm>
          <a:prstGeom prst="rect">
            <a:avLst/>
          </a:prstGeom>
          <a:noFill/>
          <a:ln w="38100"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B56A6BFC-2565-4550-88D1-DA8BD6611F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941" y="2671482"/>
            <a:ext cx="7082118" cy="34339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34BE05-3516-41CF-B3D9-1E8955E44937}"/>
              </a:ext>
            </a:extLst>
          </p:cNvPr>
          <p:cNvSpPr txBox="1"/>
          <p:nvPr/>
        </p:nvSpPr>
        <p:spPr>
          <a:xfrm>
            <a:off x="2554941" y="6442292"/>
            <a:ext cx="9863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  <a:p>
            <a:r>
              <a:rPr lang="pt-BR" sz="1000" dirty="0">
                <a:solidFill>
                  <a:schemeClr val="bg1"/>
                </a:solidFill>
              </a:rPr>
              <a:t>[3] A. Winick, N. Lütkenhaus, P. Coles. Quantum 2, 77 (2018)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89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13"/>
    </mc:Choice>
    <mc:Fallback xmlns="">
      <p:transition spd="slow" advTm="62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4D26EE-64B2-4ACB-84DD-DBC082F32F56}"/>
              </a:ext>
            </a:extLst>
          </p:cNvPr>
          <p:cNvSpPr/>
          <p:nvPr/>
        </p:nvSpPr>
        <p:spPr>
          <a:xfrm>
            <a:off x="968188" y="1159537"/>
            <a:ext cx="10244295" cy="4766134"/>
          </a:xfrm>
          <a:prstGeom prst="rect">
            <a:avLst/>
          </a:prstGeom>
          <a:solidFill>
            <a:srgbClr val="E9E9F3"/>
          </a:solidFill>
          <a:ln>
            <a:solidFill>
              <a:srgbClr val="E9E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018DD2-1FF5-42EB-8942-3DDD9ABA2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Length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FD7504-B3F1-487E-9E7C-44F39767F2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127284"/>
                <a:ext cx="10058400" cy="522025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Aft>
                    <a:spcPts val="1500"/>
                  </a:spcAft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𝐸𝐶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b="0" dirty="0"/>
                  <a:t>. Assuming </a:t>
                </a:r>
                <a:r>
                  <a:rPr lang="en-US" sz="2400" b="0" dirty="0" err="1"/>
                  <a:t>i.i.d</a:t>
                </a:r>
                <a:r>
                  <a:rPr lang="en-US" sz="2400" b="0" dirty="0"/>
                  <a:t>. attack, the QKD protocol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𝐸𝐶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𝑃𝐴</m:t>
                        </m:r>
                      </m:sub>
                    </m:sSub>
                  </m:oMath>
                </a14:m>
                <a:r>
                  <a:rPr lang="en-US" sz="2400" b="0" dirty="0"/>
                  <a:t>-secure given that, when the protocol does not abort, the output key is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b="0" dirty="0"/>
                  <a:t> where: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1500"/>
                  </a:spcBef>
                  <a:spcAft>
                    <a:spcPts val="15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leak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𝐸𝐶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−2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(1/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𝑃𝐴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b="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With the following definitions:</a:t>
                </a:r>
              </a:p>
              <a:p>
                <a:pPr marL="0" indent="0" algn="ctr">
                  <a:lnSpc>
                    <a:spcPct val="100000"/>
                  </a:lnSpc>
                  <a:spcAft>
                    <a:spcPts val="15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𝑃𝐸</m:t>
                                      </m:r>
                                    </m:sub>
                                  </m:sSub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b="0" dirty="0"/>
              </a:p>
              <a:p>
                <a:pPr marL="0" indent="0" algn="ctr">
                  <a:lnSpc>
                    <a:spcPct val="100000"/>
                  </a:lnSpc>
                  <a:spcAft>
                    <a:spcPts val="15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leak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𝐸𝐶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𝐸𝐶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(2/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𝐸𝐶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 algn="ctr">
                  <a:lnSpc>
                    <a:spcPct val="100000"/>
                  </a:lnSpc>
                  <a:spcAft>
                    <a:spcPts val="15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</m:func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(2/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FD7504-B3F1-487E-9E7C-44F39767F2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127284"/>
                <a:ext cx="10058400" cy="5220250"/>
              </a:xfrm>
              <a:blipFill>
                <a:blip r:embed="rId5"/>
                <a:stretch>
                  <a:fillRect l="-1818" t="-935" r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78553-C5F5-4EC3-B788-DC20148A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pPr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1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22"/>
    </mc:Choice>
    <mc:Fallback xmlns="">
      <p:transition spd="slow" advTm="47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683C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47B2A4-1DE1-4B80-8DCC-39A770D42A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SDP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47B2A4-1DE1-4B80-8DCC-39A770D42A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3212" t="-34783" b="-38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87037-D889-49E1-A7D0-3824D6A2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E36675-280A-435D-8016-727B73ED2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1307557"/>
            <a:ext cx="10058400" cy="3949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8ECE8B-AB54-482D-84F5-E37A242B5B16}"/>
              </a:ext>
            </a:extLst>
          </p:cNvPr>
          <p:cNvSpPr txBox="1"/>
          <p:nvPr/>
        </p:nvSpPr>
        <p:spPr>
          <a:xfrm>
            <a:off x="1097280" y="5599299"/>
            <a:ext cx="4163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Requires the assumption: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F6B7EA-6B71-44B2-8D0C-688ACA45D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0489" y="5563943"/>
            <a:ext cx="5335793" cy="64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95"/>
    </mc:Choice>
    <mc:Fallback xmlns="">
      <p:transition spd="slow" advTm="4549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7B910-924E-4631-8A02-EC8F9751C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Numerical Coherent Attack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0980A-ED6F-4648-9742-76187A5B86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13720"/>
                <a:ext cx="10058400" cy="3446539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Finite Quantum de </a:t>
                </a:r>
                <a:r>
                  <a:rPr lang="en-US" dirty="0" err="1"/>
                  <a:t>Finetti</a:t>
                </a:r>
                <a:r>
                  <a:rPr lang="en-US" dirty="0"/>
                  <a:t> Theorem [1]:</a:t>
                </a:r>
              </a:p>
              <a:p>
                <a:pPr marL="806958" lvl="1" indent="-514350"/>
                <a:r>
                  <a:rPr lang="en-US" dirty="0"/>
                  <a:t>Increases the size of variational distance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pPr marL="806958" lvl="1" indent="-514350"/>
                <a:r>
                  <a:rPr lang="en-US" dirty="0"/>
                  <a:t>Adds corrections terms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sz="3200" dirty="0"/>
                  <a:t>Post-Selection Technique [4]:</a:t>
                </a:r>
              </a:p>
              <a:p>
                <a:pPr marL="806958" lvl="1" indent="-514350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-secure on collective attack,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-secure on coherent attack </a:t>
                </a:r>
              </a:p>
              <a:p>
                <a:pPr marL="475488" lvl="2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Calculate the collective attack with the security parameters divided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	to get the coherent attack key rate</a:t>
                </a:r>
                <a:r>
                  <a:rPr lang="en-US" baseline="30000" dirty="0"/>
                  <a:t>1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0980A-ED6F-4648-9742-76187A5B86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13720"/>
                <a:ext cx="10058400" cy="3446539"/>
              </a:xfrm>
              <a:blipFill>
                <a:blip r:embed="rId5"/>
                <a:stretch>
                  <a:fillRect l="-2485" t="-495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01CEF-CF2B-40D2-B8B4-389EABAE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C35DA-CE58-4BD3-A258-7967CCA8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233" y="6462702"/>
            <a:ext cx="1954093" cy="365125"/>
          </a:xfrm>
        </p:spPr>
        <p:txBody>
          <a:bodyPr/>
          <a:lstStyle/>
          <a:p>
            <a:r>
              <a:rPr lang="en-US" baseline="70000" dirty="0"/>
              <a:t>1</a:t>
            </a:r>
            <a:r>
              <a:rPr lang="en-US" dirty="0"/>
              <a:t> Slightly more involved, see [5]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D04D6-209F-4566-A98B-9266DC01B5A6}"/>
              </a:ext>
            </a:extLst>
          </p:cNvPr>
          <p:cNvSpPr txBox="1"/>
          <p:nvPr/>
        </p:nvSpPr>
        <p:spPr>
          <a:xfrm>
            <a:off x="1097281" y="4990701"/>
            <a:ext cx="10115202" cy="1200329"/>
          </a:xfrm>
          <a:prstGeom prst="rect">
            <a:avLst/>
          </a:prstGeom>
          <a:noFill/>
          <a:ln w="38100">
            <a:solidFill>
              <a:srgbClr val="2683C6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683C6"/>
                </a:solidFill>
              </a:rPr>
              <a:t>Take-away: </a:t>
            </a:r>
            <a:r>
              <a:rPr lang="en-US" sz="3600" dirty="0"/>
              <a:t>Solver is for both coherent and collective attack analysis</a:t>
            </a:r>
            <a:endParaRPr lang="en-US" sz="3600" dirty="0">
              <a:solidFill>
                <a:srgbClr val="2683C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2170E-31FC-42FB-B2B0-90E78819D085}"/>
              </a:ext>
            </a:extLst>
          </p:cNvPr>
          <p:cNvSpPr txBox="1"/>
          <p:nvPr/>
        </p:nvSpPr>
        <p:spPr>
          <a:xfrm>
            <a:off x="2071275" y="6365348"/>
            <a:ext cx="8485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[1] R. Renner. Int. J. Quantum Inf. 06, 1 (2008)</a:t>
            </a:r>
          </a:p>
          <a:p>
            <a:r>
              <a:rPr lang="nb-NO" sz="1000" dirty="0">
                <a:solidFill>
                  <a:schemeClr val="bg1"/>
                </a:solidFill>
              </a:rPr>
              <a:t>[4] M. Christandl, R. König, R. Renner. Phys. Rev. Lett. 102, 020504 (2009)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[5] N. J. Beaudry. Assumptions in Quantum Cryptography. PhD Thesis. arxiv:1505.02792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51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20"/>
    </mc:Choice>
    <mc:Fallback xmlns="">
      <p:transition spd="slow" advTm="55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F82B0-1A61-4D0D-B46F-AE54031B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Analytic Coherent Analysis of BB84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FDBDD-C232-4F99-82D1-B02E743311F7}"/>
              </a:ext>
            </a:extLst>
          </p:cNvPr>
          <p:cNvSpPr txBox="1"/>
          <p:nvPr/>
        </p:nvSpPr>
        <p:spPr>
          <a:xfrm>
            <a:off x="636258" y="3894269"/>
            <a:ext cx="3084844" cy="92246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dirty="0">
                <a:solidFill>
                  <a:srgbClr val="FFFFFF"/>
                </a:solidFill>
              </a:rPr>
              <a:t>Coherent attack analysis of BB84 considering only phase error statistics and accepting only the ideal observations. Analytic result.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676B4-931B-4DD7-B3C3-2E013AC7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0F1FD9D-1DBF-4E67-BE33-7EF7FF6CCC93}" type="slidenum">
              <a:rPr lang="en-US">
                <a:solidFill>
                  <a:schemeClr val="tx2"/>
                </a:solidFill>
              </a:rPr>
              <a:pPr defTabSz="914400">
                <a:spcAft>
                  <a:spcPts val="600"/>
                </a:spcAft>
              </a:pPr>
              <a:t>19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 descr="A picture containing lamp&#10;&#10;Description automatically generated">
            <a:extLst>
              <a:ext uri="{FF2B5EF4-FFF2-40B4-BE49-F238E27FC236}">
                <a16:creationId xmlns:a16="http://schemas.microsoft.com/office/drawing/2014/main" id="{E5128C62-DA12-431A-AD91-9218A346E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663" y="880774"/>
            <a:ext cx="6957613" cy="510225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291DB3C3-FE23-4560-998B-6609AA69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069" y="879214"/>
            <a:ext cx="6957613" cy="5102249"/>
          </a:xfrm>
          <a:prstGeom prst="rect">
            <a:avLst/>
          </a:prstGeom>
        </p:spPr>
      </p:pic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7F55806F-0A85-4B66-A02D-B52B1C367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664" y="880774"/>
            <a:ext cx="6957613" cy="50964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810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45"/>
    </mc:Choice>
    <mc:Fallback xmlns="">
      <p:transition spd="slow" advTm="46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4345-BE54-49DA-8540-514B7BF7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F20C3-E10E-4923-A5BE-F63C42FD5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16065"/>
            <a:ext cx="10058400" cy="976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People are now trying to implement quantum key distribution (QKD) protocols for industry use.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6510F-3CC3-4779-8351-0150971B1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135B48-3182-4667-86D3-92225FF9D428}"/>
              </a:ext>
            </a:extLst>
          </p:cNvPr>
          <p:cNvSpPr txBox="1"/>
          <p:nvPr/>
        </p:nvSpPr>
        <p:spPr>
          <a:xfrm>
            <a:off x="1066800" y="5211193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Handling side channels and practical issues in implementations with respect to finite size behavior is more important than ever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166123-F1EA-456E-B0D5-23F78CB85246}"/>
              </a:ext>
            </a:extLst>
          </p:cNvPr>
          <p:cNvSpPr/>
          <p:nvPr/>
        </p:nvSpPr>
        <p:spPr>
          <a:xfrm>
            <a:off x="2739592" y="2272282"/>
            <a:ext cx="1015663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7C9B71-4880-4362-B097-7BAE09472F0C}"/>
              </a:ext>
            </a:extLst>
          </p:cNvPr>
          <p:cNvSpPr/>
          <p:nvPr/>
        </p:nvSpPr>
        <p:spPr>
          <a:xfrm>
            <a:off x="8239959" y="2272283"/>
            <a:ext cx="1015664" cy="1015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3A763B-1411-4BE4-8EBB-2898F1588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037" y="2580821"/>
            <a:ext cx="3209925" cy="390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86C68F-8B01-4B24-81C0-881F44614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794" y="3426775"/>
            <a:ext cx="6159623" cy="449139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2924A29D-031B-4ABA-ABE9-1F0273CA66A3}"/>
              </a:ext>
            </a:extLst>
          </p:cNvPr>
          <p:cNvSpPr/>
          <p:nvPr/>
        </p:nvSpPr>
        <p:spPr>
          <a:xfrm>
            <a:off x="5606987" y="3935496"/>
            <a:ext cx="781235" cy="4167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Key">
            <a:extLst>
              <a:ext uri="{FF2B5EF4-FFF2-40B4-BE49-F238E27FC236}">
                <a16:creationId xmlns:a16="http://schemas.microsoft.com/office/drawing/2014/main" id="{9CBE9FC9-431A-4E97-9AB9-53FC3E0D4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9360" y="4098273"/>
            <a:ext cx="1436487" cy="14000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660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79"/>
    </mc:Choice>
    <mc:Fallback xmlns="">
      <p:transition spd="slow" advTm="41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4364B-D57D-4D5B-8D6B-4223345B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3C560-FD16-4C96-BB6F-DAB966923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Renner Finite Size Security Framework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Extension of Numerical Method to Finite Size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Examples of Our Numerical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D85E3-245C-43D9-992C-A7CF8DC0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z="1600" smtClean="0"/>
              <a:t>20</a:t>
            </a:fld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49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29"/>
    </mc:Choice>
    <mc:Fallback xmlns="">
      <p:transition spd="slow" advTm="11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9B2A-3D1E-437D-8743-E0474815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Comparison to Analytic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64BB5-CAC1-4C82-8635-7567DA441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59537"/>
            <a:ext cx="10058400" cy="748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We see that for a simple analytical case as was considered in [6], our results achieve that of the analytic results.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8446C-3313-4E23-94C9-18F9B80F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40D4C7-C0FA-40ED-889B-D3DE3234F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953" y="1827016"/>
            <a:ext cx="5574417" cy="4087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7853B1-2A74-4AB9-AFA4-871772AC0EBD}"/>
              </a:ext>
            </a:extLst>
          </p:cNvPr>
          <p:cNvSpPr txBox="1"/>
          <p:nvPr/>
        </p:nvSpPr>
        <p:spPr>
          <a:xfrm>
            <a:off x="2635624" y="5914922"/>
            <a:ext cx="767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683C6"/>
                </a:solidFill>
              </a:rPr>
              <a:t>Figure:</a:t>
            </a:r>
            <a:r>
              <a:rPr lang="en-US" dirty="0"/>
              <a:t> Phase Error BB84. Numerical results (dots) versus analytic results (lines).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75AE8-D370-4844-AF25-5EB8FCE349FA}"/>
              </a:ext>
            </a:extLst>
          </p:cNvPr>
          <p:cNvSpPr txBox="1"/>
          <p:nvPr/>
        </p:nvSpPr>
        <p:spPr>
          <a:xfrm>
            <a:off x="2071275" y="6610145"/>
            <a:ext cx="8485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[6] V. </a:t>
            </a:r>
            <a:r>
              <a:rPr lang="en-US" sz="1000" dirty="0" err="1">
                <a:solidFill>
                  <a:schemeClr val="bg1"/>
                </a:solidFill>
              </a:rPr>
              <a:t>Scarani</a:t>
            </a:r>
            <a:r>
              <a:rPr lang="en-US" sz="1000" dirty="0">
                <a:solidFill>
                  <a:schemeClr val="bg1"/>
                </a:solidFill>
              </a:rPr>
              <a:t>, R. Renner. Phys. Rev. Lett. 100, 200501 (2008)</a:t>
            </a:r>
          </a:p>
        </p:txBody>
      </p:sp>
    </p:spTree>
    <p:extLst>
      <p:ext uri="{BB962C8B-B14F-4D97-AF65-F5344CB8AC3E}">
        <p14:creationId xmlns:p14="http://schemas.microsoft.com/office/powerpoint/2010/main" val="358337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96"/>
    </mc:Choice>
    <mc:Fallback xmlns="">
      <p:transition spd="slow" advTm="2809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440C-28A9-4E26-8FA7-B9B7F46E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 Frame Misaligned BB84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08FE2-930E-4433-A314-DA1ACF1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713E66-41D7-471D-8241-8B22C63EEE11}"/>
              </a:ext>
            </a:extLst>
          </p:cNvPr>
          <p:cNvSpPr/>
          <p:nvPr/>
        </p:nvSpPr>
        <p:spPr>
          <a:xfrm>
            <a:off x="1757082" y="2537013"/>
            <a:ext cx="2805953" cy="28059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34F73-823F-4403-9594-69E8B5789E33}"/>
              </a:ext>
            </a:extLst>
          </p:cNvPr>
          <p:cNvSpPr/>
          <p:nvPr/>
        </p:nvSpPr>
        <p:spPr>
          <a:xfrm>
            <a:off x="2635625" y="2537013"/>
            <a:ext cx="959224" cy="28059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6C16DB-BFB2-443D-A936-BFC9D7BAA608}"/>
              </a:ext>
            </a:extLst>
          </p:cNvPr>
          <p:cNvSpPr/>
          <p:nvPr/>
        </p:nvSpPr>
        <p:spPr>
          <a:xfrm>
            <a:off x="1757082" y="3621739"/>
            <a:ext cx="2805952" cy="7482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6EB918-6720-4BC2-A0E1-17CE9BE3EBE2}"/>
                  </a:ext>
                </a:extLst>
              </p:cNvPr>
              <p:cNvSpPr txBox="1"/>
              <p:nvPr/>
            </p:nvSpPr>
            <p:spPr>
              <a:xfrm>
                <a:off x="2263724" y="4341629"/>
                <a:ext cx="3069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6EB918-6720-4BC2-A0E1-17CE9BE3E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724" y="4341629"/>
                <a:ext cx="30694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845C51-D75A-4455-80F9-1AA7F52A73F8}"/>
                  </a:ext>
                </a:extLst>
              </p:cNvPr>
              <p:cNvSpPr txBox="1"/>
              <p:nvPr/>
            </p:nvSpPr>
            <p:spPr>
              <a:xfrm>
                <a:off x="3008188" y="1994357"/>
                <a:ext cx="3037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845C51-D75A-4455-80F9-1AA7F52A7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188" y="1994357"/>
                <a:ext cx="30373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D44FCA-5C22-4525-897C-D6AD667DF23E}"/>
                  </a:ext>
                </a:extLst>
              </p:cNvPr>
              <p:cNvSpPr txBox="1"/>
              <p:nvPr/>
            </p:nvSpPr>
            <p:spPr>
              <a:xfrm>
                <a:off x="4670707" y="3765807"/>
                <a:ext cx="3213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D44FCA-5C22-4525-897C-D6AD667DF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707" y="3765807"/>
                <a:ext cx="32137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87D5A9-8A2D-4CAF-AF72-E229E8AD8D57}"/>
              </a:ext>
            </a:extLst>
          </p:cNvPr>
          <p:cNvCxnSpPr>
            <a:cxnSpLocks/>
            <a:endCxn id="9" idx="6"/>
          </p:cNvCxnSpPr>
          <p:nvPr/>
        </p:nvCxnSpPr>
        <p:spPr>
          <a:xfrm>
            <a:off x="3160058" y="3939989"/>
            <a:ext cx="1402976" cy="558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7FB7DB-D2F2-4C95-8342-87038BDBCCC8}"/>
              </a:ext>
            </a:extLst>
          </p:cNvPr>
          <p:cNvCxnSpPr>
            <a:cxnSpLocks/>
            <a:endCxn id="5" idx="0"/>
          </p:cNvCxnSpPr>
          <p:nvPr/>
        </p:nvCxnSpPr>
        <p:spPr>
          <a:xfrm flipV="1">
            <a:off x="3160058" y="2537013"/>
            <a:ext cx="1" cy="14029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875B522-6E75-4113-8D00-92CD94C4AD23}"/>
              </a:ext>
            </a:extLst>
          </p:cNvPr>
          <p:cNvCxnSpPr>
            <a:cxnSpLocks/>
          </p:cNvCxnSpPr>
          <p:nvPr/>
        </p:nvCxnSpPr>
        <p:spPr>
          <a:xfrm>
            <a:off x="3160056" y="3948952"/>
            <a:ext cx="26941" cy="14119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C1F69F3-CAD6-4E97-BD78-503F803EF22B}"/>
              </a:ext>
            </a:extLst>
          </p:cNvPr>
          <p:cNvCxnSpPr>
            <a:cxnSpLocks/>
            <a:endCxn id="9" idx="2"/>
          </p:cNvCxnSpPr>
          <p:nvPr/>
        </p:nvCxnSpPr>
        <p:spPr>
          <a:xfrm flipH="1">
            <a:off x="1757082" y="3948952"/>
            <a:ext cx="1402976" cy="46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82A5B38-BC11-4756-A92B-6D603B3EB5F6}"/>
              </a:ext>
            </a:extLst>
          </p:cNvPr>
          <p:cNvCxnSpPr>
            <a:cxnSpLocks/>
          </p:cNvCxnSpPr>
          <p:nvPr/>
        </p:nvCxnSpPr>
        <p:spPr>
          <a:xfrm flipV="1">
            <a:off x="3160057" y="3621740"/>
            <a:ext cx="416861" cy="318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F69011D-B081-4132-BB1A-9EBAC0B22475}"/>
              </a:ext>
            </a:extLst>
          </p:cNvPr>
          <p:cNvCxnSpPr>
            <a:cxnSpLocks/>
          </p:cNvCxnSpPr>
          <p:nvPr/>
        </p:nvCxnSpPr>
        <p:spPr>
          <a:xfrm flipH="1">
            <a:off x="2671576" y="3948952"/>
            <a:ext cx="488481" cy="4210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6856753D-062E-4147-AD8E-9596BB2BCD3C}"/>
              </a:ext>
            </a:extLst>
          </p:cNvPr>
          <p:cNvSpPr/>
          <p:nvPr/>
        </p:nvSpPr>
        <p:spPr>
          <a:xfrm>
            <a:off x="7321475" y="2537012"/>
            <a:ext cx="2805953" cy="28059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C355605-64DA-4B09-B784-D8FB9F87528D}"/>
              </a:ext>
            </a:extLst>
          </p:cNvPr>
          <p:cNvSpPr/>
          <p:nvPr/>
        </p:nvSpPr>
        <p:spPr>
          <a:xfrm>
            <a:off x="8200018" y="2537012"/>
            <a:ext cx="959224" cy="28059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A69F4F5-9242-4D62-BB81-8CE0499F67F9}"/>
              </a:ext>
            </a:extLst>
          </p:cNvPr>
          <p:cNvSpPr/>
          <p:nvPr/>
        </p:nvSpPr>
        <p:spPr>
          <a:xfrm>
            <a:off x="7321475" y="3621738"/>
            <a:ext cx="2805952" cy="7482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6B0E469-6B71-462B-82A6-7FDA9A03301D}"/>
                  </a:ext>
                </a:extLst>
              </p:cNvPr>
              <p:cNvSpPr txBox="1"/>
              <p:nvPr/>
            </p:nvSpPr>
            <p:spPr>
              <a:xfrm>
                <a:off x="7828117" y="4341628"/>
                <a:ext cx="3069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6B0E469-6B71-462B-82A6-7FDA9A033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117" y="4341628"/>
                <a:ext cx="30694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BB10C67-E1A9-455B-950C-91FD576ABE15}"/>
                  </a:ext>
                </a:extLst>
              </p:cNvPr>
              <p:cNvSpPr txBox="1"/>
              <p:nvPr/>
            </p:nvSpPr>
            <p:spPr>
              <a:xfrm>
                <a:off x="8572581" y="1994356"/>
                <a:ext cx="3037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BB10C67-E1A9-455B-950C-91FD576AB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81" y="1994356"/>
                <a:ext cx="30373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D6F0006-B99C-4E6B-95BA-3892F3DA23C4}"/>
                  </a:ext>
                </a:extLst>
              </p:cNvPr>
              <p:cNvSpPr txBox="1"/>
              <p:nvPr/>
            </p:nvSpPr>
            <p:spPr>
              <a:xfrm>
                <a:off x="10235100" y="3765806"/>
                <a:ext cx="3213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D6F0006-B99C-4E6B-95BA-3892F3DA2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100" y="3765806"/>
                <a:ext cx="32137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3E6B246-801E-41FE-85C8-CBA625E9EEA6}"/>
              </a:ext>
            </a:extLst>
          </p:cNvPr>
          <p:cNvCxnSpPr>
            <a:cxnSpLocks/>
            <a:endCxn id="62" idx="6"/>
          </p:cNvCxnSpPr>
          <p:nvPr/>
        </p:nvCxnSpPr>
        <p:spPr>
          <a:xfrm>
            <a:off x="8724451" y="3939988"/>
            <a:ext cx="1402976" cy="558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2A1996A-CD52-44A7-912E-04E1E2FD1AB2}"/>
              </a:ext>
            </a:extLst>
          </p:cNvPr>
          <p:cNvCxnSpPr>
            <a:cxnSpLocks/>
            <a:endCxn id="60" idx="0"/>
          </p:cNvCxnSpPr>
          <p:nvPr/>
        </p:nvCxnSpPr>
        <p:spPr>
          <a:xfrm flipV="1">
            <a:off x="8724451" y="2537012"/>
            <a:ext cx="1" cy="14029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DB0561A-7148-4DAE-96B9-2883BC42101E}"/>
              </a:ext>
            </a:extLst>
          </p:cNvPr>
          <p:cNvCxnSpPr>
            <a:cxnSpLocks/>
          </p:cNvCxnSpPr>
          <p:nvPr/>
        </p:nvCxnSpPr>
        <p:spPr>
          <a:xfrm>
            <a:off x="8724449" y="3948951"/>
            <a:ext cx="26941" cy="14119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816AE5E-827F-44D4-A9B4-FEA8045BA88F}"/>
              </a:ext>
            </a:extLst>
          </p:cNvPr>
          <p:cNvCxnSpPr>
            <a:cxnSpLocks/>
            <a:endCxn id="62" idx="2"/>
          </p:cNvCxnSpPr>
          <p:nvPr/>
        </p:nvCxnSpPr>
        <p:spPr>
          <a:xfrm flipH="1">
            <a:off x="7321475" y="3948951"/>
            <a:ext cx="1402976" cy="46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C467532-A8F1-48C0-805D-B49770BC88A3}"/>
              </a:ext>
            </a:extLst>
          </p:cNvPr>
          <p:cNvCxnSpPr>
            <a:cxnSpLocks/>
          </p:cNvCxnSpPr>
          <p:nvPr/>
        </p:nvCxnSpPr>
        <p:spPr>
          <a:xfrm flipV="1">
            <a:off x="8724450" y="3621739"/>
            <a:ext cx="416861" cy="318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B2D51E8-FA6C-4AAF-A55D-ECFE4A4017FE}"/>
              </a:ext>
            </a:extLst>
          </p:cNvPr>
          <p:cNvCxnSpPr>
            <a:cxnSpLocks/>
          </p:cNvCxnSpPr>
          <p:nvPr/>
        </p:nvCxnSpPr>
        <p:spPr>
          <a:xfrm flipH="1">
            <a:off x="8235969" y="3948951"/>
            <a:ext cx="488481" cy="4210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CDB5AE3-A460-4C09-A32E-7C8F5810EE3D}"/>
              </a:ext>
            </a:extLst>
          </p:cNvPr>
          <p:cNvSpPr txBox="1"/>
          <p:nvPr/>
        </p:nvSpPr>
        <p:spPr>
          <a:xfrm>
            <a:off x="1109436" y="1534099"/>
            <a:ext cx="1402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Alice’s Signals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4B6966B-91EA-4D27-B527-B80B0AED049C}"/>
              </a:ext>
            </a:extLst>
          </p:cNvPr>
          <p:cNvSpPr/>
          <p:nvPr/>
        </p:nvSpPr>
        <p:spPr>
          <a:xfrm>
            <a:off x="4392706" y="3895165"/>
            <a:ext cx="256705" cy="25670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9DC3218-34E6-4815-AD39-D3C7C4958B59}"/>
              </a:ext>
            </a:extLst>
          </p:cNvPr>
          <p:cNvSpPr/>
          <p:nvPr/>
        </p:nvSpPr>
        <p:spPr>
          <a:xfrm>
            <a:off x="3029579" y="2434205"/>
            <a:ext cx="256705" cy="25670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4599256-586C-491B-9BB0-DDA15633522E}"/>
              </a:ext>
            </a:extLst>
          </p:cNvPr>
          <p:cNvSpPr/>
          <p:nvPr/>
        </p:nvSpPr>
        <p:spPr>
          <a:xfrm>
            <a:off x="3058644" y="5186777"/>
            <a:ext cx="256705" cy="25670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8C7607D-C678-4373-99A0-5F273E2B9924}"/>
              </a:ext>
            </a:extLst>
          </p:cNvPr>
          <p:cNvSpPr/>
          <p:nvPr/>
        </p:nvSpPr>
        <p:spPr>
          <a:xfrm>
            <a:off x="1610300" y="3852896"/>
            <a:ext cx="256705" cy="25670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32944D17-63B8-42C5-93D7-6F89762C906C}"/>
              </a:ext>
            </a:extLst>
          </p:cNvPr>
          <p:cNvSpPr/>
          <p:nvPr/>
        </p:nvSpPr>
        <p:spPr>
          <a:xfrm>
            <a:off x="5266437" y="3565853"/>
            <a:ext cx="1631164" cy="84392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Channel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A0B27513-51C1-4B95-AF41-341EBBDC31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5189" y="2690910"/>
            <a:ext cx="942975" cy="106680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AB8545B0-6A67-4F6C-962A-52CB55A3CF70}"/>
              </a:ext>
            </a:extLst>
          </p:cNvPr>
          <p:cNvSpPr txBox="1"/>
          <p:nvPr/>
        </p:nvSpPr>
        <p:spPr>
          <a:xfrm>
            <a:off x="9679312" y="1584694"/>
            <a:ext cx="1743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What Bob Receives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D923FB18-162C-4122-B6D1-BC992663ABA2}"/>
              </a:ext>
            </a:extLst>
          </p:cNvPr>
          <p:cNvSpPr/>
          <p:nvPr/>
        </p:nvSpPr>
        <p:spPr>
          <a:xfrm rot="19987862">
            <a:off x="7321472" y="2545974"/>
            <a:ext cx="2805953" cy="28059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3B0E5C7B-2AC5-4CF9-9803-0A19083A8001}"/>
              </a:ext>
            </a:extLst>
          </p:cNvPr>
          <p:cNvSpPr/>
          <p:nvPr/>
        </p:nvSpPr>
        <p:spPr>
          <a:xfrm rot="20200212">
            <a:off x="8141098" y="2572878"/>
            <a:ext cx="971430" cy="28083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9369449E-0F23-418D-A1AD-FAEB540CF5EE}"/>
              </a:ext>
            </a:extLst>
          </p:cNvPr>
          <p:cNvSpPr/>
          <p:nvPr/>
        </p:nvSpPr>
        <p:spPr>
          <a:xfrm rot="20272582">
            <a:off x="7339402" y="3657595"/>
            <a:ext cx="2805952" cy="7482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6BE6B1E2-CBF1-4A32-B27A-DF6850DC4ED0}"/>
                  </a:ext>
                </a:extLst>
              </p:cNvPr>
              <p:cNvSpPr txBox="1"/>
              <p:nvPr/>
            </p:nvSpPr>
            <p:spPr>
              <a:xfrm rot="21244043" flipH="1">
                <a:off x="8183143" y="4609791"/>
                <a:ext cx="15301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6BE6B1E2-CBF1-4A32-B27A-DF6850DC4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44043" flipH="1">
                <a:off x="8183143" y="4609791"/>
                <a:ext cx="153019" cy="430887"/>
              </a:xfrm>
              <a:prstGeom prst="rect">
                <a:avLst/>
              </a:prstGeom>
              <a:blipFill>
                <a:blip r:embed="rId12"/>
                <a:stretch>
                  <a:fillRect r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5B09412E-A56D-431A-8EA0-D23E77219AB0}"/>
                  </a:ext>
                </a:extLst>
              </p:cNvPr>
              <p:cNvSpPr txBox="1"/>
              <p:nvPr/>
            </p:nvSpPr>
            <p:spPr>
              <a:xfrm>
                <a:off x="7776039" y="2167150"/>
                <a:ext cx="3037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5B09412E-A56D-431A-8EA0-D23E7721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039" y="2167150"/>
                <a:ext cx="303738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007A187F-29DD-459D-BD63-A4E4EAF0DF02}"/>
                  </a:ext>
                </a:extLst>
              </p:cNvPr>
              <p:cNvSpPr txBox="1"/>
              <p:nvPr/>
            </p:nvSpPr>
            <p:spPr>
              <a:xfrm>
                <a:off x="10222059" y="3364884"/>
                <a:ext cx="3213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007A187F-29DD-459D-BD63-A4E4EAF0D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059" y="3364884"/>
                <a:ext cx="32137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214A16C3-DDBE-4134-929F-8A8967520EC0}"/>
              </a:ext>
            </a:extLst>
          </p:cNvPr>
          <p:cNvCxnSpPr>
            <a:cxnSpLocks/>
          </p:cNvCxnSpPr>
          <p:nvPr/>
        </p:nvCxnSpPr>
        <p:spPr>
          <a:xfrm flipV="1">
            <a:off x="8715341" y="3551449"/>
            <a:ext cx="1321949" cy="4886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FEB8E96D-2E41-40E6-886D-A49B20FD14E9}"/>
              </a:ext>
            </a:extLst>
          </p:cNvPr>
          <p:cNvCxnSpPr>
            <a:cxnSpLocks/>
          </p:cNvCxnSpPr>
          <p:nvPr/>
        </p:nvCxnSpPr>
        <p:spPr>
          <a:xfrm flipH="1" flipV="1">
            <a:off x="8086543" y="2709220"/>
            <a:ext cx="637866" cy="1295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8553E35C-FCDA-4EF4-B700-BACB93284B34}"/>
              </a:ext>
            </a:extLst>
          </p:cNvPr>
          <p:cNvCxnSpPr>
            <a:cxnSpLocks/>
          </p:cNvCxnSpPr>
          <p:nvPr/>
        </p:nvCxnSpPr>
        <p:spPr>
          <a:xfrm flipV="1">
            <a:off x="8744824" y="3593817"/>
            <a:ext cx="241982" cy="4110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75845178-9323-4A9F-BB43-EE3A674FF066}"/>
              </a:ext>
            </a:extLst>
          </p:cNvPr>
          <p:cNvCxnSpPr>
            <a:cxnSpLocks/>
          </p:cNvCxnSpPr>
          <p:nvPr/>
        </p:nvCxnSpPr>
        <p:spPr>
          <a:xfrm flipH="1">
            <a:off x="8382384" y="3969572"/>
            <a:ext cx="364646" cy="5939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6423F6AC-5E36-4CBB-A299-E9E6AE3A5815}"/>
              </a:ext>
            </a:extLst>
          </p:cNvPr>
          <p:cNvCxnSpPr>
            <a:cxnSpLocks/>
          </p:cNvCxnSpPr>
          <p:nvPr/>
        </p:nvCxnSpPr>
        <p:spPr>
          <a:xfrm flipH="1">
            <a:off x="7439972" y="4043827"/>
            <a:ext cx="1263470" cy="4958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ECBFCF19-8F71-401F-A3D7-BDD3F40127E6}"/>
              </a:ext>
            </a:extLst>
          </p:cNvPr>
          <p:cNvCxnSpPr>
            <a:cxnSpLocks/>
          </p:cNvCxnSpPr>
          <p:nvPr/>
        </p:nvCxnSpPr>
        <p:spPr>
          <a:xfrm>
            <a:off x="8715341" y="4004833"/>
            <a:ext cx="563689" cy="13519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242B76D5-90DD-490A-8E40-0E4996C2DECE}"/>
              </a:ext>
            </a:extLst>
          </p:cNvPr>
          <p:cNvSpPr/>
          <p:nvPr/>
        </p:nvSpPr>
        <p:spPr>
          <a:xfrm rot="7887524">
            <a:off x="9058563" y="5133958"/>
            <a:ext cx="256705" cy="25670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30466CA-EEDE-4779-897A-667D3BB42A64}"/>
              </a:ext>
            </a:extLst>
          </p:cNvPr>
          <p:cNvSpPr/>
          <p:nvPr/>
        </p:nvSpPr>
        <p:spPr>
          <a:xfrm rot="7887524">
            <a:off x="9925576" y="3437501"/>
            <a:ext cx="256705" cy="25670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7717A880-D551-4954-91C4-61B9C67F8AF7}"/>
              </a:ext>
            </a:extLst>
          </p:cNvPr>
          <p:cNvSpPr/>
          <p:nvPr/>
        </p:nvSpPr>
        <p:spPr>
          <a:xfrm rot="7887524">
            <a:off x="7311623" y="4401312"/>
            <a:ext cx="256705" cy="25670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3ADCA76-8457-4646-AAAB-6010F617D6A0}"/>
              </a:ext>
            </a:extLst>
          </p:cNvPr>
          <p:cNvSpPr/>
          <p:nvPr/>
        </p:nvSpPr>
        <p:spPr>
          <a:xfrm rot="7887524">
            <a:off x="7956104" y="2571904"/>
            <a:ext cx="256705" cy="25670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B6294EB7-01E1-4122-9588-C97571F992A2}"/>
              </a:ext>
            </a:extLst>
          </p:cNvPr>
          <p:cNvSpPr/>
          <p:nvPr/>
        </p:nvSpPr>
        <p:spPr>
          <a:xfrm>
            <a:off x="9957180" y="3939988"/>
            <a:ext cx="256705" cy="25670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FB874660-4482-429D-9D62-AFD9796DA941}"/>
              </a:ext>
            </a:extLst>
          </p:cNvPr>
          <p:cNvSpPr/>
          <p:nvPr/>
        </p:nvSpPr>
        <p:spPr>
          <a:xfrm>
            <a:off x="8594053" y="2479028"/>
            <a:ext cx="256705" cy="25670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2D9DA6B7-05E6-4B66-9B61-DB4CA07E7467}"/>
              </a:ext>
            </a:extLst>
          </p:cNvPr>
          <p:cNvSpPr/>
          <p:nvPr/>
        </p:nvSpPr>
        <p:spPr>
          <a:xfrm>
            <a:off x="8623118" y="5231600"/>
            <a:ext cx="256705" cy="25670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2096E3CE-1078-446E-B1A1-CC2162507D8D}"/>
              </a:ext>
            </a:extLst>
          </p:cNvPr>
          <p:cNvSpPr/>
          <p:nvPr/>
        </p:nvSpPr>
        <p:spPr>
          <a:xfrm>
            <a:off x="7174774" y="3897719"/>
            <a:ext cx="256705" cy="25670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18A5E9A4-0596-4025-95C2-96D7DA55FD9F}"/>
              </a:ext>
            </a:extLst>
          </p:cNvPr>
          <p:cNvSpPr txBox="1"/>
          <p:nvPr/>
        </p:nvSpPr>
        <p:spPr>
          <a:xfrm>
            <a:off x="4769149" y="4676450"/>
            <a:ext cx="2287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Sufficient Parameter Estimation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454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86"/>
    </mc:Choice>
    <mc:Fallback xmlns="">
      <p:transition spd="slow" advTm="59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/>
      <p:bldP spid="64" grpId="0"/>
      <p:bldP spid="64" grpId="1"/>
      <p:bldP spid="64" grpId="2"/>
      <p:bldP spid="65" grpId="0"/>
      <p:bldP spid="65" grpId="1"/>
      <p:bldP spid="65" grpId="2"/>
      <p:bldP spid="81" grpId="0" animBg="1"/>
      <p:bldP spid="83" grpId="0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/>
      <p:bldP spid="183" grpId="1"/>
      <p:bldP spid="184" grpId="0"/>
      <p:bldP spid="184" grpId="1"/>
      <p:bldP spid="185" grpId="0"/>
      <p:bldP spid="185" grpId="1"/>
      <p:bldP spid="79" grpId="0" animBg="1"/>
      <p:bldP spid="79" grpId="1" animBg="1"/>
      <p:bldP spid="77" grpId="0" animBg="1"/>
      <p:bldP spid="77" grpId="1" animBg="1"/>
      <p:bldP spid="80" grpId="0" animBg="1"/>
      <p:bldP spid="80" grpId="1" animBg="1"/>
      <p:bldP spid="78" grpId="0" animBg="1"/>
      <p:bldP spid="78" grpId="1" animBg="1"/>
      <p:bldP spid="199" grpId="0" animBg="1"/>
      <p:bldP spid="200" grpId="0" animBg="1"/>
      <p:bldP spid="201" grpId="0" animBg="1"/>
      <p:bldP spid="202" grpId="0" animBg="1"/>
      <p:bldP spid="2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440C-28A9-4E26-8FA7-B9B7F46E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 Frame Misaligned BB84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32904-D22B-4BA8-BEFE-3C8660D62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68895"/>
            <a:ext cx="10058400" cy="925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When the channel Alice sends signals has a simple noise model, coarse-grained data is sufficient: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08FE2-930E-4433-A314-DA1ACF1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Table 30">
            <a:extLst>
              <a:ext uri="{FF2B5EF4-FFF2-40B4-BE49-F238E27FC236}">
                <a16:creationId xmlns:a16="http://schemas.microsoft.com/office/drawing/2014/main" id="{19DFE7F7-E0B2-401D-9451-8767319AC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848540"/>
              </p:ext>
            </p:extLst>
          </p:nvPr>
        </p:nvGraphicFramePr>
        <p:xfrm>
          <a:off x="2800772" y="2303918"/>
          <a:ext cx="6590455" cy="3204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055">
                  <a:extLst>
                    <a:ext uri="{9D8B030D-6E8A-4147-A177-3AD203B41FA5}">
                      <a16:colId xmlns:a16="http://schemas.microsoft.com/office/drawing/2014/main" val="313900828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6212364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88569356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86848261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476353297"/>
                    </a:ext>
                  </a:extLst>
                </a:gridCol>
              </a:tblGrid>
              <a:tr h="461635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“0”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“1”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“+”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“-”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47338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“0”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0.1225</a:t>
                      </a:r>
                    </a:p>
                  </a:txBody>
                  <a:tcPr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0.0025</a:t>
                      </a:r>
                    </a:p>
                  </a:txBody>
                  <a:tcPr anchor="ctr">
                    <a:solidFill>
                      <a:srgbClr val="FCB6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0.0625</a:t>
                      </a:r>
                    </a:p>
                  </a:txBody>
                  <a:tcPr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0.0625</a:t>
                      </a:r>
                    </a:p>
                  </a:txBody>
                  <a:tcPr anchor="ctr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17684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“1”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0.0025</a:t>
                      </a:r>
                    </a:p>
                  </a:txBody>
                  <a:tcPr anchor="ctr">
                    <a:solidFill>
                      <a:srgbClr val="FCB6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0.1225</a:t>
                      </a:r>
                    </a:p>
                  </a:txBody>
                  <a:tcPr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0.0625</a:t>
                      </a:r>
                    </a:p>
                  </a:txBody>
                  <a:tcPr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0.0625</a:t>
                      </a:r>
                    </a:p>
                  </a:txBody>
                  <a:tcPr anchor="ctr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6384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“+”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0.0625</a:t>
                      </a:r>
                    </a:p>
                  </a:txBody>
                  <a:tcPr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0.0625</a:t>
                      </a:r>
                    </a:p>
                  </a:txBody>
                  <a:tcPr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0.1225</a:t>
                      </a:r>
                    </a:p>
                  </a:txBody>
                  <a:tcPr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0.0025</a:t>
                      </a:r>
                    </a:p>
                  </a:txBody>
                  <a:tcPr anchor="ctr">
                    <a:solidFill>
                      <a:srgbClr val="FCB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4883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“-”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0.0625</a:t>
                      </a:r>
                    </a:p>
                  </a:txBody>
                  <a:tcPr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0.0625</a:t>
                      </a:r>
                    </a:p>
                  </a:txBody>
                  <a:tcPr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0.0025</a:t>
                      </a:r>
                    </a:p>
                  </a:txBody>
                  <a:tcPr anchor="ctr">
                    <a:solidFill>
                      <a:srgbClr val="FCB6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0.1225</a:t>
                      </a:r>
                    </a:p>
                  </a:txBody>
                  <a:tcPr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0151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D4F5B74-41DE-413C-B898-6A8D921EDF29}"/>
              </a:ext>
            </a:extLst>
          </p:cNvPr>
          <p:cNvSpPr txBox="1"/>
          <p:nvPr/>
        </p:nvSpPr>
        <p:spPr>
          <a:xfrm>
            <a:off x="2259106" y="5656503"/>
            <a:ext cx="767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83C6"/>
                </a:solidFill>
              </a:rPr>
              <a:t>Figure: </a:t>
            </a:r>
            <a:r>
              <a:rPr lang="en-US" dirty="0"/>
              <a:t>Joint probability distribution for 2% qubit error rate in symmetric case</a:t>
            </a:r>
          </a:p>
        </p:txBody>
      </p:sp>
    </p:spTree>
    <p:extLst>
      <p:ext uri="{BB962C8B-B14F-4D97-AF65-F5344CB8AC3E}">
        <p14:creationId xmlns:p14="http://schemas.microsoft.com/office/powerpoint/2010/main" val="162938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24"/>
    </mc:Choice>
    <mc:Fallback xmlns="">
      <p:transition spd="slow" advTm="26324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440C-28A9-4E26-8FA7-B9B7F46E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 Frame Misaligned BB84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32904-D22B-4BA8-BEFE-3C8660D62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68895"/>
            <a:ext cx="10058400" cy="925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However, this is not the case in general. For example, if a unitary rotation about the Y-axis is applied after the noise: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08FE2-930E-4433-A314-DA1ACF1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8" name="Table 30">
            <a:extLst>
              <a:ext uri="{FF2B5EF4-FFF2-40B4-BE49-F238E27FC236}">
                <a16:creationId xmlns:a16="http://schemas.microsoft.com/office/drawing/2014/main" id="{42E45CC4-C8E6-412E-ABAE-9A9140387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429751"/>
              </p:ext>
            </p:extLst>
          </p:nvPr>
        </p:nvGraphicFramePr>
        <p:xfrm>
          <a:off x="2800772" y="2303918"/>
          <a:ext cx="6590455" cy="3204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055">
                  <a:extLst>
                    <a:ext uri="{9D8B030D-6E8A-4147-A177-3AD203B41FA5}">
                      <a16:colId xmlns:a16="http://schemas.microsoft.com/office/drawing/2014/main" val="313900828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6212364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88569356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86848261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476353297"/>
                    </a:ext>
                  </a:extLst>
                </a:gridCol>
              </a:tblGrid>
              <a:tr h="461635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“0”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“1”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“+”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“-”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47338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“0”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0.1173</a:t>
                      </a:r>
                    </a:p>
                  </a:txBody>
                  <a:tcPr anchor="ctr">
                    <a:solidFill>
                      <a:srgbClr val="BFDD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0.0077</a:t>
                      </a:r>
                    </a:p>
                  </a:txBody>
                  <a:tcPr anchor="ctr">
                    <a:solidFill>
                      <a:srgbClr val="FB97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0.0381</a:t>
                      </a:r>
                    </a:p>
                  </a:txBody>
                  <a:tcPr anchor="ctr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0.08691</a:t>
                      </a:r>
                    </a:p>
                  </a:txBody>
                  <a:tcPr anchor="ctr">
                    <a:solidFill>
                      <a:srgbClr val="8EBA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17684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“1”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0.0077</a:t>
                      </a:r>
                    </a:p>
                  </a:txBody>
                  <a:tcPr anchor="ctr">
                    <a:solidFill>
                      <a:srgbClr val="FB97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0.1173</a:t>
                      </a:r>
                    </a:p>
                  </a:txBody>
                  <a:tcPr anchor="ctr">
                    <a:solidFill>
                      <a:srgbClr val="BFDD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0.08691</a:t>
                      </a:r>
                    </a:p>
                  </a:txBody>
                  <a:tcPr anchor="ctr">
                    <a:solidFill>
                      <a:srgbClr val="8EBA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0.0381</a:t>
                      </a:r>
                    </a:p>
                  </a:txBody>
                  <a:tcPr anchor="ctr">
                    <a:solidFill>
                      <a:srgbClr val="B6D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6384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“+”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0.08691</a:t>
                      </a:r>
                    </a:p>
                  </a:txBody>
                  <a:tcPr anchor="ctr">
                    <a:solidFill>
                      <a:srgbClr val="8EBA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0.0381</a:t>
                      </a:r>
                    </a:p>
                  </a:txBody>
                  <a:tcPr anchor="ctr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0.1173</a:t>
                      </a:r>
                    </a:p>
                  </a:txBody>
                  <a:tcPr anchor="ctr">
                    <a:solidFill>
                      <a:srgbClr val="BFDD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0.0077</a:t>
                      </a:r>
                    </a:p>
                  </a:txBody>
                  <a:tcPr anchor="ctr">
                    <a:solidFill>
                      <a:srgbClr val="FB97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4883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“-”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0.0381</a:t>
                      </a:r>
                    </a:p>
                  </a:txBody>
                  <a:tcPr anchor="ctr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0.08691</a:t>
                      </a:r>
                    </a:p>
                  </a:txBody>
                  <a:tcPr anchor="ctr">
                    <a:solidFill>
                      <a:srgbClr val="8EBA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0.0077</a:t>
                      </a:r>
                    </a:p>
                  </a:txBody>
                  <a:tcPr anchor="ctr">
                    <a:solidFill>
                      <a:srgbClr val="FB97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0.1173</a:t>
                      </a:r>
                    </a:p>
                  </a:txBody>
                  <a:tcPr anchor="ctr">
                    <a:solidFill>
                      <a:srgbClr val="BFDD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01515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40D0BA-C393-453A-9B8A-B484E8929BB2}"/>
              </a:ext>
            </a:extLst>
          </p:cNvPr>
          <p:cNvSpPr txBox="1"/>
          <p:nvPr/>
        </p:nvSpPr>
        <p:spPr>
          <a:xfrm>
            <a:off x="2259106" y="5656503"/>
            <a:ext cx="767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83C6"/>
                </a:solidFill>
              </a:rPr>
              <a:t>Figure: </a:t>
            </a:r>
            <a:r>
              <a:rPr lang="en-US" dirty="0"/>
              <a:t>Joint probability distribution for 2% qubit error rate after misalignment</a:t>
            </a:r>
          </a:p>
        </p:txBody>
      </p:sp>
    </p:spTree>
    <p:extLst>
      <p:ext uri="{BB962C8B-B14F-4D97-AF65-F5344CB8AC3E}">
        <p14:creationId xmlns:p14="http://schemas.microsoft.com/office/powerpoint/2010/main" val="259282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03"/>
    </mc:Choice>
    <mc:Fallback xmlns="">
      <p:transition spd="slow" advTm="4580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EE4F3-A2F2-40FA-AE8D-8DB5BBDC5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 Frame Misaligned BB84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2034-EA92-486E-98D6-95D7BA59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3F2BD0-79BD-491D-A4D7-B89879049A02}"/>
              </a:ext>
            </a:extLst>
          </p:cNvPr>
          <p:cNvSpPr txBox="1"/>
          <p:nvPr/>
        </p:nvSpPr>
        <p:spPr>
          <a:xfrm>
            <a:off x="2259106" y="5656503"/>
            <a:ext cx="7673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83C6"/>
                </a:solidFill>
              </a:rPr>
              <a:t>Figure:</a:t>
            </a:r>
            <a:r>
              <a:rPr lang="en-US" dirty="0"/>
              <a:t> Reference frame misaligned BB84 for different choices of coarse-graining and considering multiple coarse-</a:t>
            </a:r>
            <a:r>
              <a:rPr lang="en-US" dirty="0" err="1"/>
              <a:t>grainings</a:t>
            </a:r>
            <a:r>
              <a:rPr lang="en-US" dirty="0"/>
              <a:t>.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777E7846-338F-480B-980C-9C1EE73D9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222" y="1259762"/>
            <a:ext cx="5995555" cy="4396741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35F9F756-BFCC-4A75-9328-1340A0402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222" y="1259762"/>
            <a:ext cx="5995556" cy="43967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7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83"/>
    </mc:Choice>
    <mc:Fallback xmlns="">
      <p:transition spd="slow" advTm="78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F644-81F9-48A7-ACA3-C19916088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Qubit MDI QKD Protocol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BCF25-7CB2-43FF-9F73-8D8F015A6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32904"/>
            <a:ext cx="10058400" cy="843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only change for MDI-QKD protocols is that the joint probability distribution is over Alice, Bob, and Charlie’s observations.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37EF5-F701-492E-ADC7-01908C10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21215A-29EA-4554-80EE-E661D8182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636" y="1903489"/>
            <a:ext cx="4675909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4DCF32-F88A-460D-A6A7-F684162A3A4D}"/>
                  </a:ext>
                </a:extLst>
              </p:cNvPr>
              <p:cNvSpPr txBox="1"/>
              <p:nvPr/>
            </p:nvSpPr>
            <p:spPr>
              <a:xfrm>
                <a:off x="1788590" y="5277403"/>
                <a:ext cx="80034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2683C6"/>
                    </a:solidFill>
                  </a:rPr>
                  <a:t>Figure: </a:t>
                </a:r>
                <a:r>
                  <a:rPr lang="en-US" dirty="0"/>
                  <a:t>Qubit MDI BB84 with equal basis choice and a dephasing channel applied to both Alice and Bob's signal state sent to Charlie. Fine-grained statistics are used to calculate the variatonal 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4DCF32-F88A-460D-A6A7-F684162A3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590" y="5277403"/>
                <a:ext cx="8003480" cy="923330"/>
              </a:xfrm>
              <a:prstGeom prst="rect">
                <a:avLst/>
              </a:prstGeom>
              <a:blipFill>
                <a:blip r:embed="rId5"/>
                <a:stretch>
                  <a:fillRect l="-609" t="-3974" r="-38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08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12"/>
    </mc:Choice>
    <mc:Fallback xmlns="">
      <p:transition spd="slow" advTm="2781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91D5C-A2A4-4DFA-B34E-179E7E7C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Discrete-Phase-Randomized BB84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F9B8-1900-4F8D-A842-2B4260579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13720"/>
            <a:ext cx="10058400" cy="163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there exists a squashing model, our numerical method can determine the key rate for optically implemented QKD protocols.</a:t>
            </a:r>
          </a:p>
          <a:p>
            <a:pPr marL="0" indent="0">
              <a:buNone/>
            </a:pPr>
            <a:r>
              <a:rPr lang="en-US" dirty="0"/>
              <a:t>Here we consider Discrete-Phase-Randomized BB84 [7]: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BC6C5-6F1D-44C1-B654-C9668D9F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 descr="A picture containing rain&#10;&#10;Description automatically generated">
            <a:extLst>
              <a:ext uri="{FF2B5EF4-FFF2-40B4-BE49-F238E27FC236}">
                <a16:creationId xmlns:a16="http://schemas.microsoft.com/office/drawing/2014/main" id="{DE65B808-BA31-48C6-9098-216B3B14F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798" y="2968826"/>
            <a:ext cx="3723295" cy="3127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3AE838-2D81-4128-AB46-574F27190DCC}"/>
              </a:ext>
            </a:extLst>
          </p:cNvPr>
          <p:cNvSpPr txBox="1"/>
          <p:nvPr/>
        </p:nvSpPr>
        <p:spPr>
          <a:xfrm>
            <a:off x="2071275" y="6588513"/>
            <a:ext cx="8485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[7] Z. Cao, Z. Zhang, H.-K. Lo, and X. Ma. New J. Phys. 17, 053014 (2015)</a:t>
            </a:r>
          </a:p>
        </p:txBody>
      </p:sp>
    </p:spTree>
    <p:extLst>
      <p:ext uri="{BB962C8B-B14F-4D97-AF65-F5344CB8AC3E}">
        <p14:creationId xmlns:p14="http://schemas.microsoft.com/office/powerpoint/2010/main" val="2102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42"/>
    </mc:Choice>
    <mc:Fallback xmlns="">
      <p:transition spd="slow" advTm="3854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07F5549E-46CA-40D7-830D-F2739B193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834" y="1166547"/>
            <a:ext cx="6170328" cy="4524907"/>
          </a:xfrm>
          <a:prstGeom prst="rect">
            <a:avLst/>
          </a:prstGeom>
        </p:spPr>
      </p:pic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7A03B2A1-2B56-456E-962E-06CD35467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834" y="1166546"/>
            <a:ext cx="6170328" cy="452490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474C5B-B4B1-4A12-AABA-9C39CF0B4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Discrete-Phase-Randomized BB84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9FD3C-9E8E-4914-B6F8-E74DD906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7A4B94-42BF-4493-9FD3-2E51CE38CBCC}"/>
              </a:ext>
            </a:extLst>
          </p:cNvPr>
          <p:cNvSpPr txBox="1"/>
          <p:nvPr/>
        </p:nvSpPr>
        <p:spPr>
          <a:xfrm>
            <a:off x="2087057" y="5734597"/>
            <a:ext cx="801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83C6"/>
                </a:solidFill>
              </a:rPr>
              <a:t>Figure: </a:t>
            </a:r>
            <a:r>
              <a:rPr lang="en-US" dirty="0"/>
              <a:t>Key rate of DPR BB84 for 1 and 2 discrete phases for two different distances.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4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54"/>
    </mc:Choice>
    <mc:Fallback xmlns="">
      <p:transition spd="slow" advTm="42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BFE1C78-48CA-4090-BAEE-111003480C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Practical Acceptance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𝒬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BFE1C78-48CA-4090-BAEE-111003480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3212" t="-28261" b="-44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292AD-DD7D-47B3-B0F4-E0EFEF1F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3AD1E16D-06E4-48E7-9ECA-C3530C7386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018" y="2017524"/>
            <a:ext cx="4602465" cy="3375141"/>
          </a:xfrm>
          <a:prstGeom prst="rect">
            <a:avLst/>
          </a:prstGeom>
        </p:spPr>
      </p:pic>
      <p:pic>
        <p:nvPicPr>
          <p:cNvPr id="8" name="Picture 7" descr="A close up of a mans face&#10;&#10;Description automatically generated">
            <a:extLst>
              <a:ext uri="{FF2B5EF4-FFF2-40B4-BE49-F238E27FC236}">
                <a16:creationId xmlns:a16="http://schemas.microsoft.com/office/drawing/2014/main" id="{46755A16-3970-4EB7-BD96-01D741D3C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464" y="1974344"/>
            <a:ext cx="4699518" cy="3446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1CB31C-6711-4CD9-8948-A8B22A90167F}"/>
                  </a:ext>
                </a:extLst>
              </p:cNvPr>
              <p:cNvSpPr txBox="1"/>
              <p:nvPr/>
            </p:nvSpPr>
            <p:spPr>
              <a:xfrm>
                <a:off x="1750653" y="5410568"/>
                <a:ext cx="89136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2683C6"/>
                    </a:solidFill>
                  </a:rPr>
                  <a:t>Figure: </a:t>
                </a:r>
                <a:r>
                  <a:rPr lang="en-US" dirty="0"/>
                  <a:t>(Left) Key rate of the BB84 protocol for accepting statistics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which just considers phase error.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1CB31C-6711-4CD9-8948-A8B22A901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653" y="5410568"/>
                <a:ext cx="8913622" cy="646331"/>
              </a:xfrm>
              <a:prstGeom prst="rect">
                <a:avLst/>
              </a:prstGeom>
              <a:blipFill>
                <a:blip r:embed="rId8"/>
                <a:stretch>
                  <a:fillRect l="-54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B0E16A-D2D6-4126-95B8-1DD4A60F7C41}"/>
                  </a:ext>
                </a:extLst>
              </p:cNvPr>
              <p:cNvSpPr txBox="1"/>
              <p:nvPr/>
            </p:nvSpPr>
            <p:spPr>
              <a:xfrm>
                <a:off x="1102015" y="1153216"/>
                <a:ext cx="99927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It is impractical to only accept a frequency distribution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with a limited number of signals for parameter estimation – need a practical set of distributions to accept on.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B0E16A-D2D6-4126-95B8-1DD4A60F7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15" y="1153216"/>
                <a:ext cx="9992705" cy="707886"/>
              </a:xfrm>
              <a:prstGeom prst="rect">
                <a:avLst/>
              </a:prstGeom>
              <a:blipFill>
                <a:blip r:embed="rId9"/>
                <a:stretch>
                  <a:fillRect l="-671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29E3F7-5461-4A10-8304-16D259D1F8F1}"/>
                  </a:ext>
                </a:extLst>
              </p:cNvPr>
              <p:cNvSpPr txBox="1"/>
              <p:nvPr/>
            </p:nvSpPr>
            <p:spPr>
              <a:xfrm>
                <a:off x="1740023" y="5402901"/>
                <a:ext cx="89398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r>
                  <a:rPr lang="en-US" dirty="0"/>
                  <a:t>		     (Right) Key rate of the BB84 protocol for accepting observed statistics suffering from reference frame misalignment,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29E3F7-5461-4A10-8304-16D259D1F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23" y="5402901"/>
                <a:ext cx="8939814" cy="923330"/>
              </a:xfrm>
              <a:prstGeom prst="rect">
                <a:avLst/>
              </a:prstGeom>
              <a:blipFill>
                <a:blip r:embed="rId10"/>
                <a:stretch>
                  <a:fillRect l="-54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0628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250"/>
    </mc:Choice>
    <mc:Fallback xmlns="">
      <p:transition spd="slow" advTm="124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D9C02-B3F0-403C-8D1D-40DE4766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D9941-6739-4455-9175-11FDBBC6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B57F9D-2BBD-4F7A-B734-6FFB2DEE40BE}"/>
              </a:ext>
            </a:extLst>
          </p:cNvPr>
          <p:cNvSpPr txBox="1"/>
          <p:nvPr/>
        </p:nvSpPr>
        <p:spPr>
          <a:xfrm>
            <a:off x="1097280" y="1257769"/>
            <a:ext cx="10115202" cy="2308324"/>
          </a:xfrm>
          <a:prstGeom prst="rect">
            <a:avLst/>
          </a:prstGeom>
          <a:noFill/>
          <a:ln w="38100">
            <a:solidFill>
              <a:srgbClr val="2683C6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683C6"/>
                </a:solidFill>
              </a:rPr>
              <a:t>Problem: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Tight finite key analysis analytically needs symmetries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Many QKD protocols lack these symmetries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40291-2163-43B3-9204-CDDE4B041B96}"/>
              </a:ext>
            </a:extLst>
          </p:cNvPr>
          <p:cNvSpPr txBox="1"/>
          <p:nvPr/>
        </p:nvSpPr>
        <p:spPr>
          <a:xfrm>
            <a:off x="1097280" y="3823265"/>
            <a:ext cx="10115202" cy="2308324"/>
          </a:xfrm>
          <a:prstGeom prst="rect">
            <a:avLst/>
          </a:prstGeom>
          <a:noFill/>
          <a:ln w="38100">
            <a:solidFill>
              <a:srgbClr val="2683C6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683C6"/>
                </a:solidFill>
              </a:rPr>
              <a:t>Solution: </a:t>
            </a:r>
            <a:r>
              <a:rPr lang="en-US" sz="3600" dirty="0"/>
              <a:t>A numerical method that doesn’t need the symmetries.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Uses Renner’s framework [1]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Extends numerical method of [3]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6A801-28B0-4736-A1A9-1CCD4690A9CC}"/>
              </a:ext>
            </a:extLst>
          </p:cNvPr>
          <p:cNvSpPr txBox="1"/>
          <p:nvPr/>
        </p:nvSpPr>
        <p:spPr>
          <a:xfrm>
            <a:off x="3286595" y="6424800"/>
            <a:ext cx="6530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[1] R. Renner. Int. J. Quantum Inf. 06, 1 (2008)</a:t>
            </a:r>
          </a:p>
          <a:p>
            <a:r>
              <a:rPr lang="pt-BR" sz="1000" dirty="0">
                <a:solidFill>
                  <a:schemeClr val="bg1"/>
                </a:solidFill>
              </a:rPr>
              <a:t>[3] A. Winick, N. Lütkenhaus, P. Coles. Quantum 2, 77 (2018)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12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77"/>
    </mc:Choice>
    <mc:Fallback xmlns="">
      <p:transition spd="slow" advTm="30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029C0-0958-4D01-BD75-F413039C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89189-22E9-4FCB-9BDC-DF45055947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Improved the analysis of the parameter estimation subprotocol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Constructed a general numerical solver for determining the finite key rate of QKD protocol represented in finite-dimensional Hilbert spaces</a:t>
                </a:r>
              </a:p>
              <a:p>
                <a:pPr lvl="1"/>
                <a:r>
                  <a:rPr lang="en-US" dirty="0"/>
                  <a:t>Generality in types of protocols (qubit protocols, qubit MDI protocols, protocols with squashing models)</a:t>
                </a:r>
              </a:p>
              <a:p>
                <a:pPr lvl="1"/>
                <a:r>
                  <a:rPr lang="en-US" dirty="0"/>
                  <a:t>Generality in practicality by considering acceptance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𝒬</m:t>
                    </m:r>
                  </m:oMath>
                </a14:m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  <a:p>
                <a:r>
                  <a:rPr lang="en-US" dirty="0"/>
                  <a:t>Considered when our improved parameter estimation analysis may be advantageous (asymmetric observations)</a:t>
                </a:r>
              </a:p>
              <a:p>
                <a:pPr lvl="1"/>
                <a:r>
                  <a:rPr lang="en-US" dirty="0"/>
                  <a:t>Could be useful for investigating side channels in the finite regime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89189-22E9-4FCB-9BDC-DF45055947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818" t="-2648" r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A09C0-93A5-4456-B565-F0E11ED9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pPr/>
              <a:t>30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4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14"/>
    </mc:Choice>
    <mc:Fallback xmlns="">
      <p:transition spd="slow" advTm="33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9B4FFF-ABAF-4735-AB43-4C17EE582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z="1600" smtClean="0"/>
              <a:t>31</a:t>
            </a:fld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A62189-D62E-4F7E-B78C-8DC9ABFCA594}"/>
              </a:ext>
            </a:extLst>
          </p:cNvPr>
          <p:cNvSpPr txBox="1"/>
          <p:nvPr/>
        </p:nvSpPr>
        <p:spPr>
          <a:xfrm>
            <a:off x="516384" y="2212914"/>
            <a:ext cx="1115923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2FCC6A-1ADA-4BC5-BEB2-A8E7566512B9}"/>
              </a:ext>
            </a:extLst>
          </p:cNvPr>
          <p:cNvSpPr txBox="1"/>
          <p:nvPr/>
        </p:nvSpPr>
        <p:spPr>
          <a:xfrm>
            <a:off x="516384" y="3713085"/>
            <a:ext cx="426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683C6"/>
                </a:solidFill>
              </a:rPr>
              <a:t>References: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5AF9B4-2F9D-40D7-84AE-8CA59101F4DC}"/>
              </a:ext>
            </a:extLst>
          </p:cNvPr>
          <p:cNvSpPr txBox="1"/>
          <p:nvPr/>
        </p:nvSpPr>
        <p:spPr>
          <a:xfrm>
            <a:off x="1003177" y="4126801"/>
            <a:ext cx="102093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/>
              <a:t>[1] R. Renner. Int. J. Quantum Inf. 06, 1 (2008)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[2] I. George, J. Lin, N. </a:t>
            </a:r>
            <a:r>
              <a:rPr lang="en-US" sz="1400" dirty="0" err="1"/>
              <a:t>Lütkenhaus</a:t>
            </a:r>
            <a:r>
              <a:rPr lang="en-US" sz="1400" dirty="0"/>
              <a:t>. arxiv:2004.11865 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[3] A. Winick, N. </a:t>
            </a:r>
            <a:r>
              <a:rPr lang="en-US" sz="1400" dirty="0" err="1"/>
              <a:t>Lütkenhaus</a:t>
            </a:r>
            <a:r>
              <a:rPr lang="en-US" sz="1400" dirty="0"/>
              <a:t>, P. Coles. Quantum 2, 77 (2018)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[4] M. </a:t>
            </a:r>
            <a:r>
              <a:rPr lang="en-US" sz="1400" dirty="0" err="1"/>
              <a:t>Christandl</a:t>
            </a:r>
            <a:r>
              <a:rPr lang="en-US" sz="1400" dirty="0"/>
              <a:t>, R. König, R. Renner. Phys. Rev. Lett. 102, 020504 (2009)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[5] N. J. Beaudry. Assumptions in Quantum Cryptography. PhD Thesis. arxiv:1505.02792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[6] V. </a:t>
            </a:r>
            <a:r>
              <a:rPr lang="en-US" sz="1400" dirty="0" err="1"/>
              <a:t>Scarani</a:t>
            </a:r>
            <a:r>
              <a:rPr lang="en-US" sz="1400" dirty="0"/>
              <a:t>, R. Renner. Phys. Rev. Lett. 100, 200501 (2008)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[7] </a:t>
            </a:r>
            <a:r>
              <a:rPr lang="it-IT" sz="1400" dirty="0"/>
              <a:t>Z. Cao, Z. Zhang, H.-K. Lo, and X. Ma. </a:t>
            </a:r>
            <a:r>
              <a:rPr lang="en-US" sz="1400" dirty="0"/>
              <a:t>New J. Phys. 17, 053014 (2015)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E6632B-0652-42A0-B7B5-ED575F3625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84" y="255948"/>
            <a:ext cx="2656114" cy="1030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60299E-D7DC-42CB-9411-7EF352884C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742" y="259815"/>
            <a:ext cx="1570873" cy="10269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0895A8-EBF5-4D6E-99F0-AA640B7E2B41}"/>
              </a:ext>
            </a:extLst>
          </p:cNvPr>
          <p:cNvSpPr/>
          <p:nvPr/>
        </p:nvSpPr>
        <p:spPr>
          <a:xfrm>
            <a:off x="1003177" y="4438839"/>
            <a:ext cx="9863091" cy="257452"/>
          </a:xfrm>
          <a:prstGeom prst="rect">
            <a:avLst/>
          </a:prstGeom>
          <a:noFill/>
          <a:ln w="38100"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72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4"/>
    </mc:Choice>
    <mc:Fallback xmlns="">
      <p:transition spd="slow" advTm="4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4364B-D57D-4D5B-8D6B-4223345B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3C560-FD16-4C96-BB6F-DAB966923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Renner Finite Size Security Framework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Extension of Numerical Method to Finite Size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Examples of Our Numerical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D85E3-245C-43D9-992C-A7CF8DC0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z="1600" smtClean="0"/>
              <a:t>4</a:t>
            </a:fld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63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83"/>
    </mc:Choice>
    <mc:Fallback xmlns="">
      <p:transition spd="slow" advTm="22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60EE7-50B9-4E9F-B102-FC314459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89" y="2377062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General (Device-Dependent) QKD Protocol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1C68D6-3F4F-4B1F-8083-7F690CA9E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007" y="145356"/>
            <a:ext cx="5992649" cy="65672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BE2B6-FC83-415C-B9CB-287314ED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F1FD9D-1DBF-4E67-BE33-7EF7FF6CCC93}" type="slidenum">
              <a:rPr lang="en-US" sz="160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8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15"/>
    </mc:Choice>
    <mc:Fallback xmlns="">
      <p:transition spd="slow" advTm="7751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9BF2F-0585-495A-A016-C54581FF9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540248-6DD3-4AE5-9B38-7AE3D982EC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5800945"/>
                <a:ext cx="10058400" cy="60881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𝑃𝐸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𝜌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𝑃𝑎𝑠𝑠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𝐼𝑛𝑝𝑢𝑡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𝜌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540248-6DD3-4AE5-9B38-7AE3D982EC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5800945"/>
                <a:ext cx="10058400" cy="608818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36FF9-4E8B-4CB3-89DD-CAE11C6E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 close up of a clock&#10;&#10;Description automatically generated">
            <a:extLst>
              <a:ext uri="{FF2B5EF4-FFF2-40B4-BE49-F238E27FC236}">
                <a16:creationId xmlns:a16="http://schemas.microsoft.com/office/drawing/2014/main" id="{BA718036-4599-4BC8-B9B7-593D689AF3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917" y="2469252"/>
            <a:ext cx="8886165" cy="3178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FFB7D98F-5407-44D7-A0D8-30D39C4AE0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6483" y="1479507"/>
                <a:ext cx="10058400" cy="98974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Tx/>
                  <a:buSzPct val="100000"/>
                  <a:buFont typeface="Arial" panose="020B0604020202020204" pitchFamily="34" charset="0"/>
                  <a:buChar char="•"/>
                  <a:defRPr sz="3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A parameter estimation subprotocol is a CPTNI map of the form: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𝑃𝐸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Abort</m:t>
                          </m:r>
                          <m:r>
                            <a:rPr lang="en-US" sz="280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Pass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≅[0,1]</m:t>
                      </m:r>
                    </m:oMath>
                  </m:oMathPara>
                </a14:m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FFB7D98F-5407-44D7-A0D8-30D39C4AE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483" y="1479507"/>
                <a:ext cx="10058400" cy="989745"/>
              </a:xfrm>
              <a:prstGeom prst="rect">
                <a:avLst/>
              </a:prstGeom>
              <a:blipFill>
                <a:blip r:embed="rId8"/>
                <a:stretch>
                  <a:fillRect l="-2121" t="-1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1382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10"/>
    </mc:Choice>
    <mc:Fallback xmlns="">
      <p:transition spd="slow" advTm="45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20D61-0CE2-4CA8-8C4E-05F24E4D6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Coarse-Graining Data</a:t>
            </a:r>
          </a:p>
        </p:txBody>
      </p:sp>
      <p:pic>
        <p:nvPicPr>
          <p:cNvPr id="6" name="Content Placeholder 5" descr="A close up of a clock&#10;&#10;Description automatically generated">
            <a:extLst>
              <a:ext uri="{FF2B5EF4-FFF2-40B4-BE49-F238E27FC236}">
                <a16:creationId xmlns:a16="http://schemas.microsoft.com/office/drawing/2014/main" id="{5D0D2DE2-798B-4EEF-8F5D-1C5AF3695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713" y="1314450"/>
            <a:ext cx="7822899" cy="48371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EE680-47D9-406A-A196-9E6DE36E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5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67"/>
    </mc:Choice>
    <mc:Fallback xmlns="">
      <p:transition spd="slow" advTm="3616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2C2D27F-B1BA-4030-8044-E13F0324A24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3"/>
                <a:ext cx="10058400" cy="842401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</m:sSub>
                  </m:oMath>
                </a14:m>
                <a:r>
                  <a:rPr lang="en-US" dirty="0"/>
                  <a:t>-Securely  Filtered States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2C2D27F-B1BA-4030-8044-E13F0324A2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3"/>
                <a:ext cx="10058400" cy="842401"/>
              </a:xfrm>
              <a:blipFill>
                <a:blip r:embed="rId4"/>
                <a:stretch>
                  <a:fillRect t="-28261" b="-44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EE230C-6D11-48F3-848C-E55A3FFBD3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220583"/>
                <a:ext cx="10058399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state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𝑃𝐸</m:t>
                        </m:r>
                      </m:sub>
                    </m:sSub>
                  </m:oMath>
                </a14:m>
                <a:r>
                  <a:rPr lang="en-US" dirty="0"/>
                  <a:t>-securely filtered if and only 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𝑃𝐸</m:t>
                          </m:r>
                        </m:sub>
                      </m:sSub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𝑃𝑎𝑠𝑠</m:t>
                              </m:r>
                            </m:e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𝐼𝑛𝑝𝑢𝑡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</m:func>
                      <m:r>
                        <a:rPr lang="en-US" b="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𝑃𝐸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EE230C-6D11-48F3-848C-E55A3FFBD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220583"/>
                <a:ext cx="10058399" cy="4023360"/>
              </a:xfrm>
              <a:blipFill>
                <a:blip r:embed="rId5"/>
                <a:stretch>
                  <a:fillRect l="-2303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E1B3BCE8-8C29-4F88-8684-2B62A008D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588" y="2465150"/>
            <a:ext cx="6693781" cy="38321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35448-D74E-4710-AD60-6D9658A4D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F1FD9D-1DBF-4E67-BE33-7EF7FF6CCC93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65"/>
    </mc:Choice>
    <mc:Fallback xmlns="">
      <p:transition spd="slow" advTm="4646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9056038-3ADD-440A-BC2B-7DCC554A85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66800" y="204376"/>
                <a:ext cx="10058400" cy="84392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The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-Securely Filtered States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9056038-3ADD-440A-BC2B-7DCC554A8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6800" y="204376"/>
                <a:ext cx="10058400" cy="843928"/>
              </a:xfrm>
              <a:blipFill>
                <a:blip r:embed="rId4"/>
                <a:stretch>
                  <a:fillRect l="-3212" t="-28261" r="-727" b="-44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A close up of a clock&#10;&#10;Description automatically generated">
            <a:extLst>
              <a:ext uri="{FF2B5EF4-FFF2-40B4-BE49-F238E27FC236}">
                <a16:creationId xmlns:a16="http://schemas.microsoft.com/office/drawing/2014/main" id="{B90A454A-9281-4D2E-9F95-30BAB4FDD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754" y="1126380"/>
            <a:ext cx="7634750" cy="27305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97074-D578-4C74-8F7B-77F3E53E7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FD9D-1DBF-4E67-BE33-7EF7FF6CCC93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A3E5E8-853B-4F6F-8D24-90E736CC5D5F}"/>
                  </a:ext>
                </a:extLst>
              </p:cNvPr>
              <p:cNvSpPr txBox="1"/>
              <p:nvPr/>
            </p:nvSpPr>
            <p:spPr>
              <a:xfrm>
                <a:off x="963967" y="4032550"/>
                <a:ext cx="10264066" cy="1199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Use Structure of Device-Dependent QKD:</a:t>
                </a:r>
              </a:p>
              <a:p>
                <a:r>
                  <a:rPr lang="en-US" sz="3000" dirty="0"/>
                  <a:t>• Known POVM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00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</m:sSub>
                  </m:oMath>
                </a14:m>
                <a:r>
                  <a:rPr lang="en-US" sz="3000" dirty="0"/>
                  <a:t>		 •  Statistics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3000" dirty="0"/>
                  <a:t>		 •  Acceptance Set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𝒬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A3E5E8-853B-4F6F-8D24-90E736CC5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67" y="4032550"/>
                <a:ext cx="10264066" cy="1199559"/>
              </a:xfrm>
              <a:prstGeom prst="rect">
                <a:avLst/>
              </a:prstGeom>
              <a:blipFill>
                <a:blip r:embed="rId6"/>
                <a:stretch>
                  <a:fillRect l="-1366" t="-6122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96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5"/>
    </mc:Choice>
    <mc:Fallback xmlns="">
      <p:transition spd="slow" advTm="4645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8.8|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10.3|2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1|13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0.1|26.1|9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6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2.7|1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3.8|21.7"/>
</p:tagLst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1486</Words>
  <Application>Microsoft Macintosh PowerPoint</Application>
  <PresentationFormat>Widescreen</PresentationFormat>
  <Paragraphs>232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Courier New</vt:lpstr>
      <vt:lpstr>Retrospect</vt:lpstr>
      <vt:lpstr>Numerical Calculations of Finite Key Rate for General Quantum Key Distribution Protocols</vt:lpstr>
      <vt:lpstr>Motivation</vt:lpstr>
      <vt:lpstr>Motivation</vt:lpstr>
      <vt:lpstr>Overview</vt:lpstr>
      <vt:lpstr>General (Device-Dependent) QKD Protocol</vt:lpstr>
      <vt:lpstr>Parameter Estimation</vt:lpstr>
      <vt:lpstr>Coarse-Graining Data</vt:lpstr>
      <vt:lpstr>ε_PE-Securely  Filtered States</vt:lpstr>
      <vt:lpstr>The Set of ε-Securely Filtered States</vt:lpstr>
      <vt:lpstr>The Set of ε-Securely Filtered States</vt:lpstr>
      <vt:lpstr>Tightening the Set</vt:lpstr>
      <vt:lpstr>Multiple Coarse-Grainings Pictorially</vt:lpstr>
      <vt:lpstr>Multiple Coarse-Grainings</vt:lpstr>
      <vt:lpstr>Overview</vt:lpstr>
      <vt:lpstr>Asymptotic Key Rate Algorithm [3]</vt:lpstr>
      <vt:lpstr>Key Length Calculation</vt:lpstr>
      <vt:lpstr>SDP for H_μ (X|E)</vt:lpstr>
      <vt:lpstr>Numerical Coherent Attack Analysis</vt:lpstr>
      <vt:lpstr>Analytic Coherent Analysis of BB84</vt:lpstr>
      <vt:lpstr>Overview</vt:lpstr>
      <vt:lpstr>Comparison to Analytic Results</vt:lpstr>
      <vt:lpstr>Reference Frame Misaligned BB84</vt:lpstr>
      <vt:lpstr>Reference Frame Misaligned BB84</vt:lpstr>
      <vt:lpstr>Reference Frame Misaligned BB84</vt:lpstr>
      <vt:lpstr>Reference Frame Misaligned BB84</vt:lpstr>
      <vt:lpstr>Qubit MDI QKD Protocol</vt:lpstr>
      <vt:lpstr>Discrete-Phase-Randomized BB84</vt:lpstr>
      <vt:lpstr>Discrete-Phase-Randomized BB84</vt:lpstr>
      <vt:lpstr>Practical Acceptance Set Q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Calculations of Finite Key Rate for General Quantum Key Distribution Protocols</dc:title>
  <dc:creator>itgeorge</dc:creator>
  <cp:lastModifiedBy>C S</cp:lastModifiedBy>
  <cp:revision>105</cp:revision>
  <dcterms:created xsi:type="dcterms:W3CDTF">2020-07-28T20:09:21Z</dcterms:created>
  <dcterms:modified xsi:type="dcterms:W3CDTF">2020-08-19T06:45:33Z</dcterms:modified>
</cp:coreProperties>
</file>